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9.jpg" ContentType="image/gif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60" r:id="rId4"/>
    <p:sldId id="270" r:id="rId5"/>
    <p:sldId id="271" r:id="rId6"/>
    <p:sldId id="268" r:id="rId7"/>
    <p:sldId id="316" r:id="rId8"/>
    <p:sldId id="317" r:id="rId9"/>
    <p:sldId id="265" r:id="rId10"/>
    <p:sldId id="313" r:id="rId11"/>
    <p:sldId id="314" r:id="rId12"/>
    <p:sldId id="315" r:id="rId13"/>
    <p:sldId id="269" r:id="rId14"/>
    <p:sldId id="262" r:id="rId15"/>
    <p:sldId id="263" r:id="rId16"/>
    <p:sldId id="264" r:id="rId17"/>
    <p:sldId id="267" r:id="rId18"/>
    <p:sldId id="310" r:id="rId19"/>
    <p:sldId id="309" r:id="rId20"/>
    <p:sldId id="311" r:id="rId21"/>
    <p:sldId id="312" r:id="rId22"/>
    <p:sldId id="272" r:id="rId23"/>
    <p:sldId id="273" r:id="rId24"/>
    <p:sldId id="274" r:id="rId25"/>
    <p:sldId id="275" r:id="rId26"/>
    <p:sldId id="322" r:id="rId27"/>
    <p:sldId id="318" r:id="rId28"/>
    <p:sldId id="319" r:id="rId29"/>
    <p:sldId id="320" r:id="rId30"/>
    <p:sldId id="323" r:id="rId31"/>
    <p:sldId id="321" r:id="rId32"/>
    <p:sldId id="278" r:id="rId33"/>
    <p:sldId id="280" r:id="rId34"/>
    <p:sldId id="324" r:id="rId35"/>
    <p:sldId id="281" r:id="rId36"/>
    <p:sldId id="282" r:id="rId37"/>
    <p:sldId id="328" r:id="rId38"/>
    <p:sldId id="326" r:id="rId39"/>
    <p:sldId id="327" r:id="rId40"/>
    <p:sldId id="329" r:id="rId41"/>
    <p:sldId id="330" r:id="rId42"/>
    <p:sldId id="283" r:id="rId43"/>
    <p:sldId id="285" r:id="rId44"/>
    <p:sldId id="288" r:id="rId45"/>
    <p:sldId id="286" r:id="rId46"/>
    <p:sldId id="287" r:id="rId47"/>
    <p:sldId id="289" r:id="rId48"/>
    <p:sldId id="290" r:id="rId49"/>
    <p:sldId id="291" r:id="rId50"/>
    <p:sldId id="306" r:id="rId51"/>
    <p:sldId id="296" r:id="rId52"/>
    <p:sldId id="292" r:id="rId53"/>
    <p:sldId id="293" r:id="rId54"/>
    <p:sldId id="305" r:id="rId55"/>
    <p:sldId id="295" r:id="rId56"/>
    <p:sldId id="298" r:id="rId57"/>
    <p:sldId id="301" r:id="rId58"/>
    <p:sldId id="297" r:id="rId59"/>
    <p:sldId id="299" r:id="rId60"/>
    <p:sldId id="300" r:id="rId61"/>
    <p:sldId id="302" r:id="rId62"/>
    <p:sldId id="307" r:id="rId63"/>
    <p:sldId id="304" r:id="rId64"/>
    <p:sldId id="29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EFE86"/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197E3-CBC0-46EB-8E0E-E60C0D57044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FF2F64B0-9CC9-4F42-B391-17AF1BFF4F38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Biomolecules</a:t>
          </a:r>
          <a:endParaRPr lang="en-US" dirty="0">
            <a:solidFill>
              <a:srgbClr val="FF0000"/>
            </a:solidFill>
          </a:endParaRPr>
        </a:p>
      </dgm:t>
    </dgm:pt>
    <dgm:pt modelId="{44EECA1E-7FA2-48D0-9C8F-56340063112B}" type="parTrans" cxnId="{9790646C-ED65-426D-84B5-81DAB5096476}">
      <dgm:prSet/>
      <dgm:spPr/>
      <dgm:t>
        <a:bodyPr/>
        <a:lstStyle/>
        <a:p>
          <a:endParaRPr lang="en-US"/>
        </a:p>
      </dgm:t>
    </dgm:pt>
    <dgm:pt modelId="{C5F4C1C5-0099-45AE-A530-B1EB27801185}" type="sibTrans" cxnId="{9790646C-ED65-426D-84B5-81DAB5096476}">
      <dgm:prSet/>
      <dgm:spPr/>
      <dgm:t>
        <a:bodyPr/>
        <a:lstStyle/>
        <a:p>
          <a:endParaRPr lang="en-US"/>
        </a:p>
      </dgm:t>
    </dgm:pt>
    <dgm:pt modelId="{34B3E39A-295F-4A89-B39E-8B14A7B7CC0F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Carbohydrates</a:t>
          </a:r>
        </a:p>
        <a:p>
          <a:r>
            <a:rPr lang="en-US" dirty="0" smtClean="0">
              <a:solidFill>
                <a:schemeClr val="tx1"/>
              </a:solidFill>
            </a:rPr>
            <a:t>(Sugars, starch)</a:t>
          </a:r>
          <a:endParaRPr lang="en-US" dirty="0">
            <a:solidFill>
              <a:schemeClr val="tx1"/>
            </a:solidFill>
          </a:endParaRPr>
        </a:p>
      </dgm:t>
    </dgm:pt>
    <dgm:pt modelId="{E6946147-9A48-41BC-B285-03CC1C124D79}" type="parTrans" cxnId="{9CBA1D0D-9FD4-4B9D-8D67-3C4F236E1B2B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54AD06F-9696-4D4A-84DB-4EEA474F4D91}" type="sibTrans" cxnId="{9CBA1D0D-9FD4-4B9D-8D67-3C4F236E1B2B}">
      <dgm:prSet/>
      <dgm:spPr/>
      <dgm:t>
        <a:bodyPr/>
        <a:lstStyle/>
        <a:p>
          <a:endParaRPr lang="en-US"/>
        </a:p>
      </dgm:t>
    </dgm:pt>
    <dgm:pt modelId="{7655806D-0999-4065-B3BF-43742B2B4BE1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Lipids</a:t>
          </a:r>
        </a:p>
        <a:p>
          <a:r>
            <a:rPr lang="en-US" dirty="0" smtClean="0">
              <a:solidFill>
                <a:schemeClr val="tx1"/>
              </a:solidFill>
            </a:rPr>
            <a:t>(fats, oil, wax, steroid)</a:t>
          </a:r>
          <a:endParaRPr lang="en-US" dirty="0">
            <a:solidFill>
              <a:schemeClr val="tx1"/>
            </a:solidFill>
          </a:endParaRPr>
        </a:p>
      </dgm:t>
    </dgm:pt>
    <dgm:pt modelId="{D98CDA3C-3DBF-4E34-B603-65516744E612}" type="parTrans" cxnId="{6E66725C-C8C4-4471-8F3A-146DFCBF8E51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B97AD63-AFF2-47BA-9998-C697BBBC55DB}" type="sibTrans" cxnId="{6E66725C-C8C4-4471-8F3A-146DFCBF8E51}">
      <dgm:prSet/>
      <dgm:spPr/>
      <dgm:t>
        <a:bodyPr/>
        <a:lstStyle/>
        <a:p>
          <a:endParaRPr lang="en-US"/>
        </a:p>
      </dgm:t>
    </dgm:pt>
    <dgm:pt modelId="{5D35E254-909E-4C74-A9C9-EA391C56F16D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Proteins</a:t>
          </a:r>
        </a:p>
        <a:p>
          <a:r>
            <a:rPr lang="en-US" dirty="0" smtClean="0">
              <a:solidFill>
                <a:schemeClr val="tx1"/>
              </a:solidFill>
            </a:rPr>
            <a:t>(amino acids)</a:t>
          </a:r>
          <a:endParaRPr lang="en-US" dirty="0">
            <a:solidFill>
              <a:schemeClr val="tx1"/>
            </a:solidFill>
          </a:endParaRPr>
        </a:p>
      </dgm:t>
    </dgm:pt>
    <dgm:pt modelId="{1CD98ECC-E72C-4BF4-9F31-04B0E5B8EEFF}" type="parTrans" cxnId="{14F357A0-4B58-41D2-85D1-71FE60C34D23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7AB3637-76CB-4E02-B929-6D0A80B5271F}" type="sibTrans" cxnId="{14F357A0-4B58-41D2-85D1-71FE60C34D23}">
      <dgm:prSet/>
      <dgm:spPr/>
      <dgm:t>
        <a:bodyPr/>
        <a:lstStyle/>
        <a:p>
          <a:endParaRPr lang="en-US"/>
        </a:p>
      </dgm:t>
    </dgm:pt>
    <dgm:pt modelId="{1404A94F-DF29-4E8C-A239-1E701920BD45}">
      <dgm:prSet/>
      <dgm:spPr>
        <a:solidFill>
          <a:srgbClr val="FFC000"/>
        </a:solidFill>
      </dgm:spPr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Nucleic Acids</a:t>
          </a:r>
        </a:p>
        <a:p>
          <a:r>
            <a:rPr lang="en-US" dirty="0" smtClean="0">
              <a:solidFill>
                <a:schemeClr val="tx1"/>
              </a:solidFill>
            </a:rPr>
            <a:t>(DNA, RNA)</a:t>
          </a:r>
          <a:endParaRPr lang="en-US" dirty="0">
            <a:solidFill>
              <a:schemeClr val="tx1"/>
            </a:solidFill>
          </a:endParaRPr>
        </a:p>
      </dgm:t>
    </dgm:pt>
    <dgm:pt modelId="{006E899B-14BC-4566-8E2E-FC84D5963D35}" type="parTrans" cxnId="{C3AE61CB-2616-4104-AB25-AEF10BFDDF8B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5226F67-4F99-4382-80C3-B58081E63577}" type="sibTrans" cxnId="{C3AE61CB-2616-4104-AB25-AEF10BFDDF8B}">
      <dgm:prSet/>
      <dgm:spPr/>
      <dgm:t>
        <a:bodyPr/>
        <a:lstStyle/>
        <a:p>
          <a:endParaRPr lang="en-US"/>
        </a:p>
      </dgm:t>
    </dgm:pt>
    <dgm:pt modelId="{82871719-B436-4F2F-936C-2E570F2F56FB}" type="pres">
      <dgm:prSet presAssocID="{D8F197E3-CBC0-46EB-8E0E-E60C0D57044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29494B-B789-4A82-AF79-D425FAF99009}" type="pres">
      <dgm:prSet presAssocID="{FF2F64B0-9CC9-4F42-B391-17AF1BFF4F38}" presName="root1" presStyleCnt="0"/>
      <dgm:spPr/>
    </dgm:pt>
    <dgm:pt modelId="{7F6970B0-3B8B-48A8-ACD0-29AFC3271897}" type="pres">
      <dgm:prSet presAssocID="{FF2F64B0-9CC9-4F42-B391-17AF1BFF4F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3AA8DB-7ED8-46C7-9F5B-6935248E91FE}" type="pres">
      <dgm:prSet presAssocID="{FF2F64B0-9CC9-4F42-B391-17AF1BFF4F38}" presName="level2hierChild" presStyleCnt="0"/>
      <dgm:spPr/>
    </dgm:pt>
    <dgm:pt modelId="{6DECF1EE-0617-4D95-B69F-7EB4A88078FC}" type="pres">
      <dgm:prSet presAssocID="{E6946147-9A48-41BC-B285-03CC1C124D79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88B1B4B1-04EF-4C87-94C3-FAC540FAA404}" type="pres">
      <dgm:prSet presAssocID="{E6946147-9A48-41BC-B285-03CC1C124D79}" presName="connTx" presStyleLbl="parChTrans1D2" presStyleIdx="0" presStyleCnt="4"/>
      <dgm:spPr/>
      <dgm:t>
        <a:bodyPr/>
        <a:lstStyle/>
        <a:p>
          <a:endParaRPr lang="en-US"/>
        </a:p>
      </dgm:t>
    </dgm:pt>
    <dgm:pt modelId="{A26D63DF-D44F-405C-9C9F-B78215EDCB2A}" type="pres">
      <dgm:prSet presAssocID="{34B3E39A-295F-4A89-B39E-8B14A7B7CC0F}" presName="root2" presStyleCnt="0"/>
      <dgm:spPr/>
    </dgm:pt>
    <dgm:pt modelId="{E5A8F4E0-87B7-4FC9-A6E2-CB395F8725C6}" type="pres">
      <dgm:prSet presAssocID="{34B3E39A-295F-4A89-B39E-8B14A7B7CC0F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DB3E5E-6262-4751-84D7-A8D5F9200AE0}" type="pres">
      <dgm:prSet presAssocID="{34B3E39A-295F-4A89-B39E-8B14A7B7CC0F}" presName="level3hierChild" presStyleCnt="0"/>
      <dgm:spPr/>
    </dgm:pt>
    <dgm:pt modelId="{80A37FC4-7C38-47A4-93DB-F0363B390892}" type="pres">
      <dgm:prSet presAssocID="{D98CDA3C-3DBF-4E34-B603-65516744E612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777BE961-1103-4245-9ED8-C8A8B1E5C6CB}" type="pres">
      <dgm:prSet presAssocID="{D98CDA3C-3DBF-4E34-B603-65516744E61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D80C913F-B6C3-4CEA-97F4-CA10D55CD44D}" type="pres">
      <dgm:prSet presAssocID="{7655806D-0999-4065-B3BF-43742B2B4BE1}" presName="root2" presStyleCnt="0"/>
      <dgm:spPr/>
    </dgm:pt>
    <dgm:pt modelId="{EA681662-F535-49AA-A383-33FA0B7AD77B}" type="pres">
      <dgm:prSet presAssocID="{7655806D-0999-4065-B3BF-43742B2B4BE1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525BA-161E-47BB-A72B-87F9DB4912E2}" type="pres">
      <dgm:prSet presAssocID="{7655806D-0999-4065-B3BF-43742B2B4BE1}" presName="level3hierChild" presStyleCnt="0"/>
      <dgm:spPr/>
    </dgm:pt>
    <dgm:pt modelId="{231F9CA9-F37C-4C36-BF46-119FE4707068}" type="pres">
      <dgm:prSet presAssocID="{1CD98ECC-E72C-4BF4-9F31-04B0E5B8EEFF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D90F6FE5-318E-426A-82C0-1E25F40BB12C}" type="pres">
      <dgm:prSet presAssocID="{1CD98ECC-E72C-4BF4-9F31-04B0E5B8EEFF}" presName="connTx" presStyleLbl="parChTrans1D2" presStyleIdx="2" presStyleCnt="4"/>
      <dgm:spPr/>
      <dgm:t>
        <a:bodyPr/>
        <a:lstStyle/>
        <a:p>
          <a:endParaRPr lang="en-US"/>
        </a:p>
      </dgm:t>
    </dgm:pt>
    <dgm:pt modelId="{E27E1767-D4A9-4DD9-8CCB-237BCD578E27}" type="pres">
      <dgm:prSet presAssocID="{5D35E254-909E-4C74-A9C9-EA391C56F16D}" presName="root2" presStyleCnt="0"/>
      <dgm:spPr/>
    </dgm:pt>
    <dgm:pt modelId="{F33A66A6-C303-49C0-B44D-03B6BDA9E3C8}" type="pres">
      <dgm:prSet presAssocID="{5D35E254-909E-4C74-A9C9-EA391C56F16D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C06469-CD02-4756-BB7B-FBC8F3FCA535}" type="pres">
      <dgm:prSet presAssocID="{5D35E254-909E-4C74-A9C9-EA391C56F16D}" presName="level3hierChild" presStyleCnt="0"/>
      <dgm:spPr/>
    </dgm:pt>
    <dgm:pt modelId="{1E847421-D0E6-4D04-8A6D-FD768900596E}" type="pres">
      <dgm:prSet presAssocID="{006E899B-14BC-4566-8E2E-FC84D5963D35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CA337CB4-0043-4B7D-BCB4-6ACDC1D7CF56}" type="pres">
      <dgm:prSet presAssocID="{006E899B-14BC-4566-8E2E-FC84D5963D35}" presName="connTx" presStyleLbl="parChTrans1D2" presStyleIdx="3" presStyleCnt="4"/>
      <dgm:spPr/>
      <dgm:t>
        <a:bodyPr/>
        <a:lstStyle/>
        <a:p>
          <a:endParaRPr lang="en-US"/>
        </a:p>
      </dgm:t>
    </dgm:pt>
    <dgm:pt modelId="{9E9FE0E6-E250-491B-AC55-AFA814B7DB67}" type="pres">
      <dgm:prSet presAssocID="{1404A94F-DF29-4E8C-A239-1E701920BD45}" presName="root2" presStyleCnt="0"/>
      <dgm:spPr/>
    </dgm:pt>
    <dgm:pt modelId="{13608D51-3FF6-42F9-A583-967325439407}" type="pres">
      <dgm:prSet presAssocID="{1404A94F-DF29-4E8C-A239-1E701920BD45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206AB3-6573-4B09-A892-DB33A3DA4A18}" type="pres">
      <dgm:prSet presAssocID="{1404A94F-DF29-4E8C-A239-1E701920BD45}" presName="level3hierChild" presStyleCnt="0"/>
      <dgm:spPr/>
    </dgm:pt>
  </dgm:ptLst>
  <dgm:cxnLst>
    <dgm:cxn modelId="{9CBA1D0D-9FD4-4B9D-8D67-3C4F236E1B2B}" srcId="{FF2F64B0-9CC9-4F42-B391-17AF1BFF4F38}" destId="{34B3E39A-295F-4A89-B39E-8B14A7B7CC0F}" srcOrd="0" destOrd="0" parTransId="{E6946147-9A48-41BC-B285-03CC1C124D79}" sibTransId="{754AD06F-9696-4D4A-84DB-4EEA474F4D91}"/>
    <dgm:cxn modelId="{B4E62EF6-DCB1-412D-BE02-1642C9A7CCF8}" type="presOf" srcId="{E6946147-9A48-41BC-B285-03CC1C124D79}" destId="{6DECF1EE-0617-4D95-B69F-7EB4A88078FC}" srcOrd="0" destOrd="0" presId="urn:microsoft.com/office/officeart/2008/layout/HorizontalMultiLevelHierarchy"/>
    <dgm:cxn modelId="{C3AE61CB-2616-4104-AB25-AEF10BFDDF8B}" srcId="{FF2F64B0-9CC9-4F42-B391-17AF1BFF4F38}" destId="{1404A94F-DF29-4E8C-A239-1E701920BD45}" srcOrd="3" destOrd="0" parTransId="{006E899B-14BC-4566-8E2E-FC84D5963D35}" sibTransId="{35226F67-4F99-4382-80C3-B58081E63577}"/>
    <dgm:cxn modelId="{68507811-DB4A-40EA-810E-84962CC2F683}" type="presOf" srcId="{5D35E254-909E-4C74-A9C9-EA391C56F16D}" destId="{F33A66A6-C303-49C0-B44D-03B6BDA9E3C8}" srcOrd="0" destOrd="0" presId="urn:microsoft.com/office/officeart/2008/layout/HorizontalMultiLevelHierarchy"/>
    <dgm:cxn modelId="{05DDF451-9AE1-4E68-B601-64BAF4F79008}" type="presOf" srcId="{1404A94F-DF29-4E8C-A239-1E701920BD45}" destId="{13608D51-3FF6-42F9-A583-967325439407}" srcOrd="0" destOrd="0" presId="urn:microsoft.com/office/officeart/2008/layout/HorizontalMultiLevelHierarchy"/>
    <dgm:cxn modelId="{7BA24F9D-0FE3-4B06-908F-ADEE08ACE446}" type="presOf" srcId="{006E899B-14BC-4566-8E2E-FC84D5963D35}" destId="{CA337CB4-0043-4B7D-BCB4-6ACDC1D7CF56}" srcOrd="1" destOrd="0" presId="urn:microsoft.com/office/officeart/2008/layout/HorizontalMultiLevelHierarchy"/>
    <dgm:cxn modelId="{6E66725C-C8C4-4471-8F3A-146DFCBF8E51}" srcId="{FF2F64B0-9CC9-4F42-B391-17AF1BFF4F38}" destId="{7655806D-0999-4065-B3BF-43742B2B4BE1}" srcOrd="1" destOrd="0" parTransId="{D98CDA3C-3DBF-4E34-B603-65516744E612}" sibTransId="{AB97AD63-AFF2-47BA-9998-C697BBBC55DB}"/>
    <dgm:cxn modelId="{9790646C-ED65-426D-84B5-81DAB5096476}" srcId="{D8F197E3-CBC0-46EB-8E0E-E60C0D570442}" destId="{FF2F64B0-9CC9-4F42-B391-17AF1BFF4F38}" srcOrd="0" destOrd="0" parTransId="{44EECA1E-7FA2-48D0-9C8F-56340063112B}" sibTransId="{C5F4C1C5-0099-45AE-A530-B1EB27801185}"/>
    <dgm:cxn modelId="{14F357A0-4B58-41D2-85D1-71FE60C34D23}" srcId="{FF2F64B0-9CC9-4F42-B391-17AF1BFF4F38}" destId="{5D35E254-909E-4C74-A9C9-EA391C56F16D}" srcOrd="2" destOrd="0" parTransId="{1CD98ECC-E72C-4BF4-9F31-04B0E5B8EEFF}" sibTransId="{97AB3637-76CB-4E02-B929-6D0A80B5271F}"/>
    <dgm:cxn modelId="{3F8B6095-8B22-4010-A3A8-4766F74F3C1C}" type="presOf" srcId="{FF2F64B0-9CC9-4F42-B391-17AF1BFF4F38}" destId="{7F6970B0-3B8B-48A8-ACD0-29AFC3271897}" srcOrd="0" destOrd="0" presId="urn:microsoft.com/office/officeart/2008/layout/HorizontalMultiLevelHierarchy"/>
    <dgm:cxn modelId="{BD98C188-9486-46E2-8495-E66F44C76A28}" type="presOf" srcId="{34B3E39A-295F-4A89-B39E-8B14A7B7CC0F}" destId="{E5A8F4E0-87B7-4FC9-A6E2-CB395F8725C6}" srcOrd="0" destOrd="0" presId="urn:microsoft.com/office/officeart/2008/layout/HorizontalMultiLevelHierarchy"/>
    <dgm:cxn modelId="{553FAE55-F5E6-4AFB-A11C-81D67769179A}" type="presOf" srcId="{7655806D-0999-4065-B3BF-43742B2B4BE1}" destId="{EA681662-F535-49AA-A383-33FA0B7AD77B}" srcOrd="0" destOrd="0" presId="urn:microsoft.com/office/officeart/2008/layout/HorizontalMultiLevelHierarchy"/>
    <dgm:cxn modelId="{91C729D4-5618-4C95-9A80-E95ED8DCEE4F}" type="presOf" srcId="{1CD98ECC-E72C-4BF4-9F31-04B0E5B8EEFF}" destId="{231F9CA9-F37C-4C36-BF46-119FE4707068}" srcOrd="0" destOrd="0" presId="urn:microsoft.com/office/officeart/2008/layout/HorizontalMultiLevelHierarchy"/>
    <dgm:cxn modelId="{65762CB4-FC73-47DD-956A-5075460102C1}" type="presOf" srcId="{E6946147-9A48-41BC-B285-03CC1C124D79}" destId="{88B1B4B1-04EF-4C87-94C3-FAC540FAA404}" srcOrd="1" destOrd="0" presId="urn:microsoft.com/office/officeart/2008/layout/HorizontalMultiLevelHierarchy"/>
    <dgm:cxn modelId="{4FBA6862-58B6-4A4E-B8DE-418011B43CC5}" type="presOf" srcId="{D98CDA3C-3DBF-4E34-B603-65516744E612}" destId="{80A37FC4-7C38-47A4-93DB-F0363B390892}" srcOrd="0" destOrd="0" presId="urn:microsoft.com/office/officeart/2008/layout/HorizontalMultiLevelHierarchy"/>
    <dgm:cxn modelId="{4972F353-7934-4CF5-80D8-45F57DC4AC34}" type="presOf" srcId="{D8F197E3-CBC0-46EB-8E0E-E60C0D570442}" destId="{82871719-B436-4F2F-936C-2E570F2F56FB}" srcOrd="0" destOrd="0" presId="urn:microsoft.com/office/officeart/2008/layout/HorizontalMultiLevelHierarchy"/>
    <dgm:cxn modelId="{37507415-C8CF-4080-8B3C-EDA89A52A383}" type="presOf" srcId="{1CD98ECC-E72C-4BF4-9F31-04B0E5B8EEFF}" destId="{D90F6FE5-318E-426A-82C0-1E25F40BB12C}" srcOrd="1" destOrd="0" presId="urn:microsoft.com/office/officeart/2008/layout/HorizontalMultiLevelHierarchy"/>
    <dgm:cxn modelId="{D645EFF5-93B6-40FD-9437-104FD8665F03}" type="presOf" srcId="{D98CDA3C-3DBF-4E34-B603-65516744E612}" destId="{777BE961-1103-4245-9ED8-C8A8B1E5C6CB}" srcOrd="1" destOrd="0" presId="urn:microsoft.com/office/officeart/2008/layout/HorizontalMultiLevelHierarchy"/>
    <dgm:cxn modelId="{CA73969F-064A-4C8E-A3B9-B288135D38EF}" type="presOf" srcId="{006E899B-14BC-4566-8E2E-FC84D5963D35}" destId="{1E847421-D0E6-4D04-8A6D-FD768900596E}" srcOrd="0" destOrd="0" presId="urn:microsoft.com/office/officeart/2008/layout/HorizontalMultiLevelHierarchy"/>
    <dgm:cxn modelId="{660161B7-1E7B-4B67-950C-540CB06CF9A1}" type="presParOf" srcId="{82871719-B436-4F2F-936C-2E570F2F56FB}" destId="{2029494B-B789-4A82-AF79-D425FAF99009}" srcOrd="0" destOrd="0" presId="urn:microsoft.com/office/officeart/2008/layout/HorizontalMultiLevelHierarchy"/>
    <dgm:cxn modelId="{FDE1BF5C-3885-4F99-9D61-93AEB0F5800A}" type="presParOf" srcId="{2029494B-B789-4A82-AF79-D425FAF99009}" destId="{7F6970B0-3B8B-48A8-ACD0-29AFC3271897}" srcOrd="0" destOrd="0" presId="urn:microsoft.com/office/officeart/2008/layout/HorizontalMultiLevelHierarchy"/>
    <dgm:cxn modelId="{9D4C9B1A-730E-40DC-8F35-CFEDBE21BB29}" type="presParOf" srcId="{2029494B-B789-4A82-AF79-D425FAF99009}" destId="{8B3AA8DB-7ED8-46C7-9F5B-6935248E91FE}" srcOrd="1" destOrd="0" presId="urn:microsoft.com/office/officeart/2008/layout/HorizontalMultiLevelHierarchy"/>
    <dgm:cxn modelId="{048C15F3-E6D6-470C-BE01-65B91E6E3DEF}" type="presParOf" srcId="{8B3AA8DB-7ED8-46C7-9F5B-6935248E91FE}" destId="{6DECF1EE-0617-4D95-B69F-7EB4A88078FC}" srcOrd="0" destOrd="0" presId="urn:microsoft.com/office/officeart/2008/layout/HorizontalMultiLevelHierarchy"/>
    <dgm:cxn modelId="{27E86D0D-8CF4-4B9E-A9CF-45161B9D40A0}" type="presParOf" srcId="{6DECF1EE-0617-4D95-B69F-7EB4A88078FC}" destId="{88B1B4B1-04EF-4C87-94C3-FAC540FAA404}" srcOrd="0" destOrd="0" presId="urn:microsoft.com/office/officeart/2008/layout/HorizontalMultiLevelHierarchy"/>
    <dgm:cxn modelId="{5D871127-A9BD-4A0F-8A97-6A925C6C7B34}" type="presParOf" srcId="{8B3AA8DB-7ED8-46C7-9F5B-6935248E91FE}" destId="{A26D63DF-D44F-405C-9C9F-B78215EDCB2A}" srcOrd="1" destOrd="0" presId="urn:microsoft.com/office/officeart/2008/layout/HorizontalMultiLevelHierarchy"/>
    <dgm:cxn modelId="{27EBF076-88F9-4ACC-B238-9BD0BDB9DA75}" type="presParOf" srcId="{A26D63DF-D44F-405C-9C9F-B78215EDCB2A}" destId="{E5A8F4E0-87B7-4FC9-A6E2-CB395F8725C6}" srcOrd="0" destOrd="0" presId="urn:microsoft.com/office/officeart/2008/layout/HorizontalMultiLevelHierarchy"/>
    <dgm:cxn modelId="{75C5F082-7EF2-4AB0-8850-B52836BB1DD2}" type="presParOf" srcId="{A26D63DF-D44F-405C-9C9F-B78215EDCB2A}" destId="{9CDB3E5E-6262-4751-84D7-A8D5F9200AE0}" srcOrd="1" destOrd="0" presId="urn:microsoft.com/office/officeart/2008/layout/HorizontalMultiLevelHierarchy"/>
    <dgm:cxn modelId="{89F1C59F-A792-4018-A7D7-00337613851D}" type="presParOf" srcId="{8B3AA8DB-7ED8-46C7-9F5B-6935248E91FE}" destId="{80A37FC4-7C38-47A4-93DB-F0363B390892}" srcOrd="2" destOrd="0" presId="urn:microsoft.com/office/officeart/2008/layout/HorizontalMultiLevelHierarchy"/>
    <dgm:cxn modelId="{D6C70CFC-B30F-4391-8B38-82057A2706D8}" type="presParOf" srcId="{80A37FC4-7C38-47A4-93DB-F0363B390892}" destId="{777BE961-1103-4245-9ED8-C8A8B1E5C6CB}" srcOrd="0" destOrd="0" presId="urn:microsoft.com/office/officeart/2008/layout/HorizontalMultiLevelHierarchy"/>
    <dgm:cxn modelId="{67546807-A250-4188-84EC-46065A1A10C9}" type="presParOf" srcId="{8B3AA8DB-7ED8-46C7-9F5B-6935248E91FE}" destId="{D80C913F-B6C3-4CEA-97F4-CA10D55CD44D}" srcOrd="3" destOrd="0" presId="urn:microsoft.com/office/officeart/2008/layout/HorizontalMultiLevelHierarchy"/>
    <dgm:cxn modelId="{EDDBA124-DC0C-4D82-B6F5-47E9DDF67684}" type="presParOf" srcId="{D80C913F-B6C3-4CEA-97F4-CA10D55CD44D}" destId="{EA681662-F535-49AA-A383-33FA0B7AD77B}" srcOrd="0" destOrd="0" presId="urn:microsoft.com/office/officeart/2008/layout/HorizontalMultiLevelHierarchy"/>
    <dgm:cxn modelId="{81EC4F5C-1F50-400E-831F-0023C67EE9ED}" type="presParOf" srcId="{D80C913F-B6C3-4CEA-97F4-CA10D55CD44D}" destId="{DFB525BA-161E-47BB-A72B-87F9DB4912E2}" srcOrd="1" destOrd="0" presId="urn:microsoft.com/office/officeart/2008/layout/HorizontalMultiLevelHierarchy"/>
    <dgm:cxn modelId="{E1495753-2F53-4836-BA3D-62CDE4950E53}" type="presParOf" srcId="{8B3AA8DB-7ED8-46C7-9F5B-6935248E91FE}" destId="{231F9CA9-F37C-4C36-BF46-119FE4707068}" srcOrd="4" destOrd="0" presId="urn:microsoft.com/office/officeart/2008/layout/HorizontalMultiLevelHierarchy"/>
    <dgm:cxn modelId="{8A7DCE0C-BA4D-4BBF-81EE-E17608490687}" type="presParOf" srcId="{231F9CA9-F37C-4C36-BF46-119FE4707068}" destId="{D90F6FE5-318E-426A-82C0-1E25F40BB12C}" srcOrd="0" destOrd="0" presId="urn:microsoft.com/office/officeart/2008/layout/HorizontalMultiLevelHierarchy"/>
    <dgm:cxn modelId="{EA02261A-0C9A-40DA-AB53-92902B4D85BD}" type="presParOf" srcId="{8B3AA8DB-7ED8-46C7-9F5B-6935248E91FE}" destId="{E27E1767-D4A9-4DD9-8CCB-237BCD578E27}" srcOrd="5" destOrd="0" presId="urn:microsoft.com/office/officeart/2008/layout/HorizontalMultiLevelHierarchy"/>
    <dgm:cxn modelId="{E394BF16-F34A-49D2-9D76-637ED7B43B09}" type="presParOf" srcId="{E27E1767-D4A9-4DD9-8CCB-237BCD578E27}" destId="{F33A66A6-C303-49C0-B44D-03B6BDA9E3C8}" srcOrd="0" destOrd="0" presId="urn:microsoft.com/office/officeart/2008/layout/HorizontalMultiLevelHierarchy"/>
    <dgm:cxn modelId="{A32B9838-6275-4D5C-98F3-44AC51EE5038}" type="presParOf" srcId="{E27E1767-D4A9-4DD9-8CCB-237BCD578E27}" destId="{ABC06469-CD02-4756-BB7B-FBC8F3FCA535}" srcOrd="1" destOrd="0" presId="urn:microsoft.com/office/officeart/2008/layout/HorizontalMultiLevelHierarchy"/>
    <dgm:cxn modelId="{2B756607-DA8C-4427-B63E-7CEC366873E9}" type="presParOf" srcId="{8B3AA8DB-7ED8-46C7-9F5B-6935248E91FE}" destId="{1E847421-D0E6-4D04-8A6D-FD768900596E}" srcOrd="6" destOrd="0" presId="urn:microsoft.com/office/officeart/2008/layout/HorizontalMultiLevelHierarchy"/>
    <dgm:cxn modelId="{48235D6E-43B5-456C-89FB-22D179D778DA}" type="presParOf" srcId="{1E847421-D0E6-4D04-8A6D-FD768900596E}" destId="{CA337CB4-0043-4B7D-BCB4-6ACDC1D7CF56}" srcOrd="0" destOrd="0" presId="urn:microsoft.com/office/officeart/2008/layout/HorizontalMultiLevelHierarchy"/>
    <dgm:cxn modelId="{E8E7EBEA-4E79-47CE-9352-DDBA78DF11D5}" type="presParOf" srcId="{8B3AA8DB-7ED8-46C7-9F5B-6935248E91FE}" destId="{9E9FE0E6-E250-491B-AC55-AFA814B7DB67}" srcOrd="7" destOrd="0" presId="urn:microsoft.com/office/officeart/2008/layout/HorizontalMultiLevelHierarchy"/>
    <dgm:cxn modelId="{D95A80AF-13E7-4633-AF0D-7E2D6FA03413}" type="presParOf" srcId="{9E9FE0E6-E250-491B-AC55-AFA814B7DB67}" destId="{13608D51-3FF6-42F9-A583-967325439407}" srcOrd="0" destOrd="0" presId="urn:microsoft.com/office/officeart/2008/layout/HorizontalMultiLevelHierarchy"/>
    <dgm:cxn modelId="{CF024061-36E0-4B03-B54B-FB41F0EA585C}" type="presParOf" srcId="{9E9FE0E6-E250-491B-AC55-AFA814B7DB67}" destId="{EB206AB3-6573-4B09-A892-DB33A3DA4A1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47421-D0E6-4D04-8A6D-FD768900596E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39188" y="3623405"/>
        <a:ext cx="102256" cy="102256"/>
      </dsp:txXfrm>
    </dsp:sp>
    <dsp:sp modelId="{231F9CA9-F37C-4C36-BF46-119FE4707068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3007745"/>
        <a:ext cx="46642" cy="46642"/>
      </dsp:txXfrm>
    </dsp:sp>
    <dsp:sp modelId="{80A37FC4-7C38-47A4-93DB-F0363B390892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66995" y="2364279"/>
        <a:ext cx="46642" cy="46642"/>
      </dsp:txXfrm>
    </dsp:sp>
    <dsp:sp modelId="{6DECF1EE-0617-4D95-B69F-7EB4A88078FC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tx1"/>
            </a:solidFill>
          </a:endParaRPr>
        </a:p>
      </dsp:txBody>
      <dsp:txXfrm>
        <a:off x="2839188" y="1693005"/>
        <a:ext cx="102256" cy="102256"/>
      </dsp:txXfrm>
    </dsp:sp>
    <dsp:sp modelId="{7F6970B0-3B8B-48A8-ACD0-29AFC3271897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F0000"/>
              </a:solidFill>
            </a:rPr>
            <a:t>Biomolecules</a:t>
          </a:r>
          <a:endParaRPr lang="en-US" sz="6500" kern="1200" dirty="0">
            <a:solidFill>
              <a:srgbClr val="FF0000"/>
            </a:solidFill>
          </a:endParaRPr>
        </a:p>
      </dsp:txBody>
      <dsp:txXfrm>
        <a:off x="-671481" y="2194560"/>
        <a:ext cx="5418667" cy="1029546"/>
      </dsp:txXfrm>
    </dsp:sp>
    <dsp:sp modelId="{E5A8F4E0-87B7-4FC9-A6E2-CB395F8725C6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FF0000"/>
              </a:solidFill>
            </a:rPr>
            <a:t>Carbohydrates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tx1"/>
              </a:solidFill>
            </a:rPr>
            <a:t>(Sugars, starch)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3228008" y="264160"/>
        <a:ext cx="3376913" cy="1029546"/>
      </dsp:txXfrm>
    </dsp:sp>
    <dsp:sp modelId="{EA681662-F535-49AA-A383-33FA0B7AD77B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FF0000"/>
              </a:solidFill>
            </a:rPr>
            <a:t>Lipids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tx1"/>
              </a:solidFill>
            </a:rPr>
            <a:t>(fats, oil, wax, steroid)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3228008" y="1551093"/>
        <a:ext cx="3376913" cy="1029546"/>
      </dsp:txXfrm>
    </dsp:sp>
    <dsp:sp modelId="{F33A66A6-C303-49C0-B44D-03B6BDA9E3C8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FF0000"/>
              </a:solidFill>
            </a:rPr>
            <a:t>Proteins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tx1"/>
              </a:solidFill>
            </a:rPr>
            <a:t>(amino acids)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3228008" y="2838026"/>
        <a:ext cx="3376913" cy="1029546"/>
      </dsp:txXfrm>
    </dsp:sp>
    <dsp:sp modelId="{13608D51-3FF6-42F9-A583-967325439407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rgbClr val="FF0000"/>
              </a:solidFill>
            </a:rPr>
            <a:t>Nucleic Acids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tx1"/>
              </a:solidFill>
            </a:rPr>
            <a:t>(DNA, RNA)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3228008" y="4124960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088CB-B0C8-4300-8352-61C6B9CB242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49745-9394-464F-A749-B2289D92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7C4E-DBCC-466B-BD10-7A2CEA12EA11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CE85-880C-4CB1-9D02-7B3359E56803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18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00575-2319-4283-B2FB-48ABF96FA942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0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607E-FB9F-4B81-BCA5-9F687019D233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237B-C864-4774-8BDF-0D905BF3AA5C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4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CCE7A-B2E4-4943-8745-E7EDFC3D8750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C51CA-1481-4AA0-97B6-5E3F131C898A}" type="datetime1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1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451A5-2E5E-447B-A2C6-D7E771CB28BB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462C-7C11-4D17-9280-176B60995124}" type="datetime1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B87EB-D908-494A-8293-836B1A8E2044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7C571-A675-4251-A2E7-60691ED5E419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2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738B1-FB96-4614-B200-7A18136598F1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B986-A543-427F-96BD-806A176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0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81300" y="273137"/>
            <a:ext cx="898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CB-102: Biology (for Engineers)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3820" r="3125" b="2848"/>
          <a:stretch/>
        </p:blipFill>
        <p:spPr>
          <a:xfrm>
            <a:off x="177424" y="1301500"/>
            <a:ext cx="7849590" cy="4367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4299" y="2346842"/>
            <a:ext cx="37763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Course Instructor</a:t>
            </a:r>
          </a:p>
          <a:p>
            <a:endParaRPr lang="en-US" sz="1200" b="1" u="sng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Dr. Mahendra Ram</a:t>
            </a:r>
          </a:p>
          <a:p>
            <a:r>
              <a:rPr lang="en-US" sz="2400" i="1" dirty="0" smtClean="0">
                <a:latin typeface="Calisto MT" panose="02040603050505030304" pitchFamily="18" charset="0"/>
                <a:ea typeface="Cambria" panose="02040503050406030204" pitchFamily="18" charset="0"/>
              </a:rPr>
              <a:t>Department of Chemical and Biochemical Engineering</a:t>
            </a:r>
          </a:p>
          <a:p>
            <a:r>
              <a:rPr lang="en-US" sz="2400" i="1" dirty="0" smtClean="0">
                <a:solidFill>
                  <a:srgbClr val="0000FF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Email</a:t>
            </a:r>
            <a:r>
              <a:rPr lang="en-US" sz="2400" i="1" smtClean="0">
                <a:solidFill>
                  <a:srgbClr val="0000FF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: mahendra.cbe@iitp.ac.in</a:t>
            </a:r>
            <a:endParaRPr lang="en-US" sz="2400" i="1" dirty="0">
              <a:solidFill>
                <a:srgbClr val="0000FF"/>
              </a:solidFill>
              <a:latin typeface="Calisto MT" panose="020406030505050303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9676" y="5895683"/>
            <a:ext cx="9632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INDIAN INSTITUTE OF TECHNOLOGY PATNA</a:t>
            </a:r>
            <a:endParaRPr lang="en-US" sz="3000" b="1" dirty="0">
              <a:latin typeface="Calisto MT" panose="0204060305050503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885" y="955093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125" y="9734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Biomimicry - Definition, Features and Examples - WT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59" y="0"/>
            <a:ext cx="9092121" cy="68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Set of maple seeds. Autumn colours,brown, purple, green. Nature season. Harvest time. Botanical watercolor illustration. Good for textile, wrapping paper, scrapbooking and card design, holiday deco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nd Ener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43" y="2409886"/>
            <a:ext cx="6122349" cy="41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1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5" y="285016"/>
            <a:ext cx="997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Biology based engineering and technology</a:t>
            </a:r>
            <a:endParaRPr lang="en-US" sz="32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9259" y="1121128"/>
            <a:ext cx="4741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Bioengineering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Biotechnology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Biochemical 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err="1" smtClean="0">
                <a:latin typeface="Calisto MT" panose="02040603050505030304" pitchFamily="18" charset="0"/>
              </a:rPr>
              <a:t>Biomolecular</a:t>
            </a:r>
            <a:r>
              <a:rPr lang="en-US" sz="2800" i="1" dirty="0" smtClean="0">
                <a:latin typeface="Calisto MT" panose="02040603050505030304" pitchFamily="18" charset="0"/>
              </a:rPr>
              <a:t> 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Biomechanics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Computational biology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Environmental 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 smtClean="0">
                <a:latin typeface="Calisto MT" panose="02040603050505030304" pitchFamily="18" charset="0"/>
              </a:rPr>
              <a:t>Bio-energy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7024494" y="1121128"/>
            <a:ext cx="3791712" cy="4548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Microbiology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Biochemistry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Synthetic biology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Genetic 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Biophysics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Biomedical engineering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Calisto MT" panose="02040603050505030304" pitchFamily="18" charset="0"/>
              </a:rPr>
              <a:t>Bioinformatics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5" y="285016"/>
            <a:ext cx="997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 of Biology in Engineering</a:t>
            </a:r>
            <a:endParaRPr lang="en-US" sz="32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8411" y="1188772"/>
            <a:ext cx="7018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Mechanical Engineering </a:t>
            </a:r>
            <a:r>
              <a:rPr lang="en-US" dirty="0" smtClean="0">
                <a:latin typeface="Calisto MT" panose="02040603050505030304" pitchFamily="18" charset="0"/>
              </a:rPr>
              <a:t>(biofuels, </a:t>
            </a:r>
            <a:r>
              <a:rPr lang="en-US" dirty="0" err="1" smtClean="0">
                <a:latin typeface="Calisto MT" panose="02040603050505030304" pitchFamily="18" charset="0"/>
              </a:rPr>
              <a:t>biofluidics</a:t>
            </a:r>
            <a:r>
              <a:rPr lang="en-US" dirty="0" smtClean="0">
                <a:latin typeface="Calisto MT" panose="02040603050505030304" pitchFamily="18" charset="0"/>
              </a:rPr>
              <a:t>, biomechanics, biosensors, biomedical devices and instrumentation, tissue mechanics, membrane transport)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Computer Science and Engineering </a:t>
            </a:r>
            <a:r>
              <a:rPr lang="en-US" dirty="0" smtClean="0">
                <a:latin typeface="Calisto MT" panose="02040603050505030304" pitchFamily="18" charset="0"/>
              </a:rPr>
              <a:t>(AI, robotics, machine learning, bioinformatics and computational biology)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Chemical Engineering </a:t>
            </a:r>
            <a:r>
              <a:rPr lang="en-US" dirty="0" smtClean="0">
                <a:latin typeface="Calisto MT" panose="02040603050505030304" pitchFamily="18" charset="0"/>
              </a:rPr>
              <a:t>(blood rheology, transport of energy and species, bioreactor design, enzyme engineering, biogas, membranes)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Civil Engineering </a:t>
            </a:r>
            <a:r>
              <a:rPr lang="en-US" dirty="0" smtClean="0">
                <a:latin typeface="Calisto MT" panose="02040603050505030304" pitchFamily="18" charset="0"/>
              </a:rPr>
              <a:t>(environmental biology, ecology, earth science, health, safety and hazards)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Electrical Engineering </a:t>
            </a:r>
            <a:r>
              <a:rPr lang="en-US" dirty="0" smtClean="0">
                <a:latin typeface="Calisto MT" panose="02040603050505030304" pitchFamily="18" charset="0"/>
              </a:rPr>
              <a:t>(neuroscience, </a:t>
            </a:r>
            <a:r>
              <a:rPr lang="en-US" dirty="0" err="1" smtClean="0">
                <a:latin typeface="Calisto MT" panose="02040603050505030304" pitchFamily="18" charset="0"/>
              </a:rPr>
              <a:t>bioimaging</a:t>
            </a:r>
            <a:r>
              <a:rPr lang="en-US" dirty="0" smtClean="0">
                <a:latin typeface="Calisto MT" panose="02040603050505030304" pitchFamily="18" charset="0"/>
              </a:rPr>
              <a:t>, biosensors, nerve system, diagnostic equipment, heart monitor, lab on a chip)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Calisto MT" panose="02040603050505030304" pitchFamily="18" charset="0"/>
              </a:rPr>
              <a:t>Material Science and Engineering </a:t>
            </a:r>
            <a:r>
              <a:rPr lang="en-US" sz="2000" dirty="0" smtClean="0">
                <a:latin typeface="Calisto MT" panose="02040603050505030304" pitchFamily="18" charset="0"/>
              </a:rPr>
              <a:t>(biomaterials, micro- and nanostructures, soft materials)</a:t>
            </a:r>
            <a:endParaRPr lang="en-US" sz="2000" dirty="0">
              <a:latin typeface="Calisto MT" panose="02040603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3" y="1058975"/>
            <a:ext cx="4524375" cy="303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 t="20530" r="4785" b="7598"/>
          <a:stretch/>
        </p:blipFill>
        <p:spPr>
          <a:xfrm>
            <a:off x="7864594" y="4189860"/>
            <a:ext cx="4135272" cy="24293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r="7739"/>
          <a:stretch/>
        </p:blipFill>
        <p:spPr>
          <a:xfrm>
            <a:off x="332509" y="1489709"/>
            <a:ext cx="5795362" cy="4780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294510"/>
            <a:ext cx="976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Interdisciplinary nature of bio-based engineering</a:t>
            </a:r>
            <a:endParaRPr lang="en-US" sz="3200" b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85" y="980115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2992" r="3945"/>
          <a:stretch/>
        </p:blipFill>
        <p:spPr>
          <a:xfrm>
            <a:off x="6353301" y="1331568"/>
            <a:ext cx="5362314" cy="50967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9" y="1186154"/>
            <a:ext cx="6595714" cy="4946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67" y="865996"/>
            <a:ext cx="4448433" cy="52669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11730" y="281221"/>
            <a:ext cx="4096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Length Scales of Life</a:t>
            </a:r>
            <a:endParaRPr lang="en-US" sz="3200" b="1" i="1" dirty="0">
              <a:solidFill>
                <a:srgbClr val="0000FF"/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8089"/>
          <a:stretch/>
        </p:blipFill>
        <p:spPr>
          <a:xfrm>
            <a:off x="341376" y="539963"/>
            <a:ext cx="6643394" cy="4021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02" y="2940840"/>
            <a:ext cx="5205227" cy="33868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92842" y="1387054"/>
            <a:ext cx="4096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Length Scales of Life</a:t>
            </a:r>
            <a:endParaRPr lang="en-US" sz="32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1226" y="265805"/>
            <a:ext cx="7998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Visualization of cells and microorganisms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8457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7" y="2113806"/>
            <a:ext cx="3536788" cy="4110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644" y="1298245"/>
            <a:ext cx="3864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Scanning Electron Microscope </a:t>
            </a:r>
          </a:p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(SEM)</a:t>
            </a:r>
            <a:endParaRPr lang="en-US" sz="2000" b="1" dirty="0">
              <a:latin typeface="Calisto MT" panose="02040603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2"/>
          <a:stretch/>
        </p:blipFill>
        <p:spPr>
          <a:xfrm>
            <a:off x="4427701" y="2124649"/>
            <a:ext cx="4167866" cy="4249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4718" y="1298245"/>
            <a:ext cx="425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Transmission Electron Microscope </a:t>
            </a:r>
          </a:p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(TEM)</a:t>
            </a:r>
            <a:endParaRPr lang="en-US" sz="2000" b="1" dirty="0">
              <a:latin typeface="Calisto MT" panose="0204060305050503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t="2748" r="3272" b="7303"/>
          <a:stretch/>
        </p:blipFill>
        <p:spPr>
          <a:xfrm>
            <a:off x="9119616" y="2124649"/>
            <a:ext cx="2529445" cy="42276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4670" y="1313954"/>
            <a:ext cx="363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Transmitted Light Microscope </a:t>
            </a:r>
          </a:p>
          <a:p>
            <a:pPr algn="ctr"/>
            <a:r>
              <a:rPr lang="en-US" sz="2000" b="1" dirty="0" smtClean="0">
                <a:latin typeface="Calisto MT" panose="02040603050505030304" pitchFamily="18" charset="0"/>
              </a:rPr>
              <a:t>(TLM)</a:t>
            </a:r>
            <a:endParaRPr lang="en-US" sz="2000" b="1" dirty="0">
              <a:latin typeface="Calisto MT" panose="0204060305050503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t="3231" r="1952" b="3473"/>
          <a:stretch/>
        </p:blipFill>
        <p:spPr>
          <a:xfrm>
            <a:off x="2115402" y="158386"/>
            <a:ext cx="8134067" cy="63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0480" y="148951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6728" y="281074"/>
            <a:ext cx="2770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Scanning Electron Microscope </a:t>
            </a:r>
          </a:p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(SEM)</a:t>
            </a:r>
            <a:endParaRPr lang="en-US" sz="2400" b="1" dirty="0">
              <a:latin typeface="Calisto MT" panose="02040603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7815" y="289189"/>
            <a:ext cx="317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Transmission Electron Microscope </a:t>
            </a:r>
          </a:p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(TEM)</a:t>
            </a:r>
            <a:endParaRPr lang="en-US" sz="2400" b="1" dirty="0">
              <a:latin typeface="Calisto MT" panose="02040603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79067" y="281072"/>
            <a:ext cx="2874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Transmitted Light Microscope </a:t>
            </a:r>
          </a:p>
          <a:p>
            <a:pPr algn="ctr"/>
            <a:r>
              <a:rPr lang="en-US" sz="2400" b="1" dirty="0" smtClean="0">
                <a:latin typeface="Calisto MT" panose="02040603050505030304" pitchFamily="18" charset="0"/>
              </a:rPr>
              <a:t>(TLM)</a:t>
            </a:r>
            <a:endParaRPr lang="en-US" sz="2400" b="1" dirty="0">
              <a:latin typeface="Calisto MT" panose="0204060305050503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19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8488" y="1733224"/>
            <a:ext cx="3475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of a sample by scanning the surface with a focused beam of electrons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03343" y="1733224"/>
            <a:ext cx="3980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of electrons is transmitted through a specimen to form an image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83939" y="1705891"/>
            <a:ext cx="40083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transmitted from a source on the opposite side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specimen.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of the specimen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enlarged through objective lens.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" t="406" r="2903" b="2906"/>
          <a:stretch/>
        </p:blipFill>
        <p:spPr>
          <a:xfrm>
            <a:off x="3108013" y="3278890"/>
            <a:ext cx="5012405" cy="34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6" y="257857"/>
            <a:ext cx="898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Course Contents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4858" y="1231632"/>
            <a:ext cx="64334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Introduction to biology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Cell theory: cell structure, cell cycle and growth; cell division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Cell construction: biomolecules (proteins, carbohydrates, nucleic acids, lipids, etc.)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Genetics: nucleic acids, chromatin, DNA structure, replication, transcription &amp; translation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Enzymes and metabolism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sto MT" panose="02040603050505030304" pitchFamily="18" charset="0"/>
              </a:rPr>
              <a:t> Blood anatomy and physiology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alisto MT" panose="02040603050505030304" pitchFamily="18" charset="0"/>
              </a:rPr>
              <a:t> </a:t>
            </a:r>
            <a:r>
              <a:rPr lang="en-US" sz="2000" dirty="0" smtClean="0">
                <a:latin typeface="Calisto MT" panose="02040603050505030304" pitchFamily="18" charset="0"/>
              </a:rPr>
              <a:t>Common infections and diseases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80" y="1093370"/>
            <a:ext cx="2960400" cy="2446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056" y="3599060"/>
            <a:ext cx="3329649" cy="2940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81" y="3599060"/>
            <a:ext cx="1485900" cy="2956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6" r="5264"/>
          <a:stretch/>
        </p:blipFill>
        <p:spPr>
          <a:xfrm>
            <a:off x="4667003" y="4500544"/>
            <a:ext cx="2410691" cy="1971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80" y="1093370"/>
            <a:ext cx="1914525" cy="24463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9" y="979440"/>
            <a:ext cx="10786433" cy="42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" y="1557421"/>
            <a:ext cx="11772342" cy="32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2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1226" y="265805"/>
            <a:ext cx="7998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Biological macromolecules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8457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17114" r="65770" b="24976"/>
          <a:stretch/>
        </p:blipFill>
        <p:spPr>
          <a:xfrm>
            <a:off x="1364775" y="1201002"/>
            <a:ext cx="3387361" cy="502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5" t="17114" r="3382" b="24976"/>
          <a:stretch/>
        </p:blipFill>
        <p:spPr>
          <a:xfrm>
            <a:off x="7165069" y="1201002"/>
            <a:ext cx="3652366" cy="50292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147717" y="3425588"/>
            <a:ext cx="1689812" cy="491319"/>
          </a:xfrm>
          <a:prstGeom prst="rightArrow">
            <a:avLst>
              <a:gd name="adj1" fmla="val 50000"/>
              <a:gd name="adj2" fmla="val 122222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1226" y="265805"/>
            <a:ext cx="7998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Biological molecules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8457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26" y="1199295"/>
            <a:ext cx="10012625" cy="491528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1226" y="265805"/>
            <a:ext cx="7998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Biomolecules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8457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76940690"/>
              </p:ext>
            </p:extLst>
          </p:nvPr>
        </p:nvGraphicFramePr>
        <p:xfrm>
          <a:off x="-946568" y="11018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77719" y="1361115"/>
            <a:ext cx="57593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These are high molecular wt. polymers (&gt; 10</a:t>
            </a:r>
            <a:r>
              <a:rPr lang="en-US" sz="2800" baseline="30000" dirty="0" smtClean="0">
                <a:latin typeface="Calisto MT" panose="02040603050505030304" pitchFamily="18" charset="0"/>
              </a:rPr>
              <a:t>4</a:t>
            </a:r>
            <a:r>
              <a:rPr lang="en-US" sz="2800" dirty="0" smtClean="0">
                <a:latin typeface="Calisto MT" panose="02040603050505030304" pitchFamily="18" charset="0"/>
              </a:rPr>
              <a:t> Da) of small biomolecules (monomers) which are essential for life and are present in a living organism or produced by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Derived from hydrocarbons (contain C, H atoms essentially).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1226" y="265805"/>
            <a:ext cx="7998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1.  Carbohydrates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84578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0501" y="1183694"/>
            <a:ext cx="68375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Most abundant biomolecule in nature.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Hydrates of carbon or C</a:t>
            </a:r>
            <a:r>
              <a:rPr lang="en-US" sz="2600" baseline="-25000" dirty="0">
                <a:latin typeface="Calisto MT" panose="02040603050505030304" pitchFamily="18" charset="0"/>
              </a:rPr>
              <a:t>m</a:t>
            </a:r>
            <a:r>
              <a:rPr lang="en-US" sz="2600" dirty="0" smtClean="0">
                <a:latin typeface="Calisto MT" panose="02040603050505030304" pitchFamily="18" charset="0"/>
              </a:rPr>
              <a:t>(H</a:t>
            </a:r>
            <a:r>
              <a:rPr lang="en-US" sz="2600" baseline="-25000" dirty="0" smtClean="0">
                <a:latin typeface="Calisto MT" panose="02040603050505030304" pitchFamily="18" charset="0"/>
              </a:rPr>
              <a:t>2</a:t>
            </a:r>
            <a:r>
              <a:rPr lang="en-US" sz="2600" dirty="0" smtClean="0">
                <a:latin typeface="Calisto MT" panose="02040603050505030304" pitchFamily="18" charset="0"/>
              </a:rPr>
              <a:t>O)</a:t>
            </a:r>
            <a:r>
              <a:rPr lang="en-US" sz="2600" baseline="-25000" dirty="0" smtClean="0">
                <a:latin typeface="Calisto MT" panose="02040603050505030304" pitchFamily="18" charset="0"/>
              </a:rPr>
              <a:t>n</a:t>
            </a:r>
            <a:r>
              <a:rPr lang="en-US" sz="2600" dirty="0" smtClean="0">
                <a:latin typeface="Calisto MT" panose="0204060305050503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Organic substances having C, H and O where H and O are in 2:1 ratio as found in H</a:t>
            </a:r>
            <a:r>
              <a:rPr lang="en-US" sz="2600" baseline="-25000" dirty="0" smtClean="0">
                <a:latin typeface="Calisto MT" panose="02040603050505030304" pitchFamily="18" charset="0"/>
              </a:rPr>
              <a:t>2</a:t>
            </a:r>
            <a:r>
              <a:rPr lang="en-US" sz="2600" dirty="0" smtClean="0">
                <a:latin typeface="Calisto MT" panose="02040603050505030304" pitchFamily="18" charset="0"/>
              </a:rPr>
              <a:t>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Source of energy, storage of energy (short term) in form of glycogen.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Example: glucose, fructose, galactose, ribose, sucrose, starch, cellulose,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Calisto MT" panose="02040603050505030304" pitchFamily="18" charset="0"/>
              </a:rPr>
              <a:t>&lt; 1% of body weight.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47" y="1321002"/>
            <a:ext cx="3994884" cy="299230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2" y="135946"/>
            <a:ext cx="11707608" cy="6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61438"/>
            <a:ext cx="11840066" cy="66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9" y="84701"/>
            <a:ext cx="11798709" cy="6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9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2" y="88454"/>
            <a:ext cx="12034748" cy="67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9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6" y="257857"/>
            <a:ext cx="898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Biology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7633" y="1187532"/>
            <a:ext cx="524949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Biology (Greek word, </a:t>
            </a:r>
            <a:r>
              <a:rPr lang="en-US" sz="2000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bios = life, logos = knowledge</a:t>
            </a:r>
            <a:r>
              <a:rPr lang="en-US" sz="2000" dirty="0" smtClean="0">
                <a:latin typeface="Calisto MT" panose="02040603050505030304" pitchFamily="18" charset="0"/>
              </a:rPr>
              <a:t>) is the natural science that studies life and living organisms, including their physical structure, chemical processes, molecular interactions, physiological mechanisms, development and evolution.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~ 8.7 million species are present on earth (including ocean flora and fauna).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What defines a life and a living system?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Metabolism and energy production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Reproduction, growth and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Excretion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Respiration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Sensitivity to environment and self adaptation (evolution)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Organization</a:t>
            </a:r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/>
        </p:nvPicPr>
        <p:blipFill rotWithShape="1">
          <a:blip r:embed="rId2" cstate="print"/>
          <a:srcRect t="23272"/>
          <a:stretch/>
        </p:blipFill>
        <p:spPr bwMode="auto">
          <a:xfrm>
            <a:off x="5487000" y="2047172"/>
            <a:ext cx="6313175" cy="3632963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7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9809" y="1064524"/>
            <a:ext cx="103177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Polymers of 2-10 monosaccharides, sweet and water soluble.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alisto MT" panose="02040603050505030304" pitchFamily="18" charset="0"/>
              </a:rPr>
              <a:t>Example: </a:t>
            </a:r>
            <a:r>
              <a:rPr lang="en-US" sz="2200" dirty="0" smtClean="0">
                <a:latin typeface="Calisto MT" panose="02040603050505030304" pitchFamily="18" charset="0"/>
              </a:rPr>
              <a:t>disaccharides (sucrose or cane sugar from glucose and fructose molecules, lactose in milk from glucose and galactose molecules, maltose or malt sugar from 2 glucose molecules), trisaccharides (</a:t>
            </a:r>
            <a:r>
              <a:rPr lang="en-US" sz="2200" dirty="0" err="1" smtClean="0">
                <a:latin typeface="Calisto MT" panose="02040603050505030304" pitchFamily="18" charset="0"/>
              </a:rPr>
              <a:t>raffinose</a:t>
            </a:r>
            <a:r>
              <a:rPr lang="en-US" sz="2200" dirty="0" smtClean="0">
                <a:latin typeface="Calisto MT" panose="0204060305050503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Glucose and fructose are linked through </a:t>
            </a:r>
            <a:r>
              <a:rPr lang="en-US" sz="2200" dirty="0" err="1" smtClean="0">
                <a:solidFill>
                  <a:srgbClr val="0000FF"/>
                </a:solidFill>
                <a:latin typeface="Calisto MT" panose="02040603050505030304" pitchFamily="18" charset="0"/>
              </a:rPr>
              <a:t>glycosidic</a:t>
            </a:r>
            <a:r>
              <a:rPr lang="en-US" sz="2200" dirty="0" smtClean="0">
                <a:latin typeface="Calisto MT" panose="02040603050505030304" pitchFamily="18" charset="0"/>
              </a:rPr>
              <a:t> bond to form sucrose and one H</a:t>
            </a:r>
            <a:r>
              <a:rPr lang="en-US" sz="2200" baseline="-25000" dirty="0" smtClean="0">
                <a:latin typeface="Calisto MT" panose="02040603050505030304" pitchFamily="18" charset="0"/>
              </a:rPr>
              <a:t>2</a:t>
            </a:r>
            <a:r>
              <a:rPr lang="en-US" sz="2200" dirty="0" smtClean="0">
                <a:latin typeface="Calisto MT" panose="02040603050505030304" pitchFamily="18" charset="0"/>
              </a:rPr>
              <a:t>O molecule is removed through condensation.</a:t>
            </a:r>
            <a:endParaRPr lang="en-US" sz="2200" dirty="0">
              <a:latin typeface="Calisto MT" panose="02040603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Oligosaccharides 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20970" y="3422458"/>
            <a:ext cx="4754880" cy="3032318"/>
            <a:chOff x="1121226" y="3551696"/>
            <a:chExt cx="5537438" cy="35313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226" y="3551696"/>
              <a:ext cx="5537438" cy="2743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39432" y="6258684"/>
              <a:ext cx="1860103" cy="82439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Sucrose (C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12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H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22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O</a:t>
              </a:r>
              <a:r>
                <a:rPr lang="en-US" sz="2000" b="1" baseline="-25000" dirty="0" smtClean="0">
                  <a:solidFill>
                    <a:srgbClr val="FF0000"/>
                  </a:solidFill>
                </a:rPr>
                <a:t>11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)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5601"/>
          <a:stretch/>
        </p:blipFill>
        <p:spPr>
          <a:xfrm>
            <a:off x="8314168" y="2829341"/>
            <a:ext cx="3119715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242"/>
          <a:stretch/>
        </p:blipFill>
        <p:spPr>
          <a:xfrm>
            <a:off x="6089153" y="4653955"/>
            <a:ext cx="3152206" cy="211484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7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8" y="47135"/>
            <a:ext cx="1194928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9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Polysaccharides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9809" y="1132764"/>
            <a:ext cx="10740788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Repeating units of monosaccharides (also known as </a:t>
            </a:r>
            <a:r>
              <a:rPr lang="en-US" sz="2200" dirty="0" err="1" smtClean="0">
                <a:solidFill>
                  <a:srgbClr val="FF0000"/>
                </a:solidFill>
                <a:latin typeface="Calisto MT" panose="02040603050505030304" pitchFamily="18" charset="0"/>
              </a:rPr>
              <a:t>glycans</a:t>
            </a:r>
            <a:r>
              <a:rPr lang="en-US" sz="2200" dirty="0" smtClean="0">
                <a:latin typeface="Calisto MT" panose="02040603050505030304" pitchFamily="18" charset="0"/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 smtClean="0">
              <a:latin typeface="Calisto MT" panose="0204060305050503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Storage and structural components, insoluble in water, not sweet in taste, carbohydrate reserve in plants.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listo MT" panose="0204060305050503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Storage polysaccharide: </a:t>
            </a:r>
            <a:r>
              <a:rPr lang="en-US" sz="2200" b="1" dirty="0" smtClean="0">
                <a:latin typeface="Calisto MT" panose="02040603050505030304" pitchFamily="18" charset="0"/>
              </a:rPr>
              <a:t>starch</a:t>
            </a:r>
            <a:r>
              <a:rPr lang="en-US" sz="2200" dirty="0" smtClean="0">
                <a:latin typeface="Calisto MT" panose="02040603050505030304" pitchFamily="18" charset="0"/>
              </a:rPr>
              <a:t> (linear </a:t>
            </a:r>
            <a:r>
              <a:rPr lang="en-US" sz="2200" dirty="0" err="1" smtClean="0">
                <a:latin typeface="Calisto MT" panose="02040603050505030304" pitchFamily="18" charset="0"/>
              </a:rPr>
              <a:t>homopolymer</a:t>
            </a:r>
            <a:r>
              <a:rPr lang="en-US" sz="2200" dirty="0" smtClean="0">
                <a:latin typeface="Calisto MT" panose="02040603050505030304" pitchFamily="18" charset="0"/>
              </a:rPr>
              <a:t> of </a:t>
            </a:r>
            <a:r>
              <a:rPr lang="el-G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 smtClean="0">
                <a:latin typeface="Calisto MT" panose="02040603050505030304" pitchFamily="18" charset="0"/>
              </a:rPr>
              <a:t>glucose, dietary source for animals, cereals, vegetables, etc., derived from plants only), </a:t>
            </a:r>
            <a:r>
              <a:rPr lang="en-US" sz="2200" b="1" dirty="0" smtClean="0">
                <a:latin typeface="Calisto MT" panose="02040603050505030304" pitchFamily="18" charset="0"/>
              </a:rPr>
              <a:t>glycogen</a:t>
            </a:r>
            <a:r>
              <a:rPr lang="en-US" sz="2200" dirty="0" smtClean="0">
                <a:latin typeface="Calisto MT" panose="02040603050505030304" pitchFamily="18" charset="0"/>
              </a:rPr>
              <a:t> (carbohydrate reserve in animals, found in liver, muscle, brain, it is a branched </a:t>
            </a:r>
            <a:r>
              <a:rPr lang="el-G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 smtClean="0">
                <a:latin typeface="Calisto MT" panose="02040603050505030304" pitchFamily="18" charset="0"/>
              </a:rPr>
              <a:t>glucose polymer, derived from </a:t>
            </a:r>
            <a:r>
              <a:rPr lang="en-US" sz="2200" smtClean="0">
                <a:latin typeface="Calisto MT" panose="02040603050505030304" pitchFamily="18" charset="0"/>
              </a:rPr>
              <a:t>animals only), </a:t>
            </a:r>
            <a:r>
              <a:rPr lang="en-US" sz="2200" b="1" dirty="0" smtClean="0">
                <a:latin typeface="Calisto MT" panose="02040603050505030304" pitchFamily="18" charset="0"/>
              </a:rPr>
              <a:t>inulin</a:t>
            </a:r>
            <a:r>
              <a:rPr lang="en-US" sz="2200" dirty="0" smtClean="0">
                <a:latin typeface="Calisto MT" panose="02040603050505030304" pitchFamily="18" charset="0"/>
              </a:rPr>
              <a:t> (polymer of fructose, found in garlic, onion, not metabolized in body).</a:t>
            </a:r>
            <a:endParaRPr lang="en-US" sz="2200" dirty="0">
              <a:latin typeface="Calisto MT" panose="0204060305050503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Polysaccharides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97111" y="3004358"/>
            <a:ext cx="8023575" cy="2401131"/>
            <a:chOff x="1374619" y="1742251"/>
            <a:chExt cx="7770534" cy="2325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619" y="1942307"/>
              <a:ext cx="7770534" cy="21253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83191" y="1742251"/>
              <a:ext cx="16513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Calisto MT" panose="02040603050505030304" pitchFamily="18" charset="0"/>
                </a:rPr>
                <a:t>Cellulose</a:t>
              </a:r>
              <a:endParaRPr lang="en-US" sz="20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59809" y="1132764"/>
            <a:ext cx="1074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Structural polysaccharide: </a:t>
            </a:r>
            <a:r>
              <a:rPr lang="en-US" sz="2400" b="1" dirty="0" smtClean="0">
                <a:latin typeface="Calisto MT" panose="02040603050505030304" pitchFamily="18" charset="0"/>
              </a:rPr>
              <a:t>cellulose</a:t>
            </a:r>
            <a:r>
              <a:rPr lang="en-US" sz="2400" dirty="0" smtClean="0">
                <a:latin typeface="Calisto MT" panose="02040603050505030304" pitchFamily="18" charset="0"/>
              </a:rPr>
              <a:t> (</a:t>
            </a:r>
            <a:r>
              <a:rPr lang="en-US" sz="2400" dirty="0" err="1" smtClean="0">
                <a:latin typeface="Calisto MT" panose="02040603050505030304" pitchFamily="18" charset="0"/>
              </a:rPr>
              <a:t>homopolymer</a:t>
            </a:r>
            <a:r>
              <a:rPr lang="en-US" sz="2400" dirty="0" smtClean="0">
                <a:latin typeface="Calisto MT" panose="02040603050505030304" pitchFamily="18" charset="0"/>
              </a:rPr>
              <a:t> of 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400" dirty="0" smtClean="0">
                <a:latin typeface="Calisto MT" panose="02040603050505030304" pitchFamily="18" charset="0"/>
                <a:cs typeface="Calibri" panose="020F0502020204030204" pitchFamily="34" charset="0"/>
              </a:rPr>
              <a:t>-glucose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smtClean="0">
                <a:latin typeface="Calisto MT" panose="02040603050505030304" pitchFamily="18" charset="0"/>
              </a:rPr>
              <a:t>constituent of plant and bacteria cell wall, present in plants only, cannot be digested).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" t="16716" r="4192" b="2488"/>
          <a:stretch/>
        </p:blipFill>
        <p:spPr>
          <a:xfrm>
            <a:off x="8352706" y="2672524"/>
            <a:ext cx="3381036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" y="26398"/>
            <a:ext cx="12044516" cy="67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8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2.   Proteins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784" y="1131068"/>
            <a:ext cx="821595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Most abundant biomolecule in living system (antibody, </a:t>
            </a:r>
            <a:r>
              <a:rPr lang="en-US" sz="2400" dirty="0" err="1" smtClean="0">
                <a:latin typeface="Calisto MT" panose="02040603050505030304" pitchFamily="18" charset="0"/>
              </a:rPr>
              <a:t>harmones</a:t>
            </a:r>
            <a:r>
              <a:rPr lang="en-US" sz="2400" dirty="0" smtClean="0">
                <a:latin typeface="Calisto MT" panose="02040603050505030304" pitchFamily="18" charset="0"/>
              </a:rPr>
              <a:t>, enzymes, pigments, toxins).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Polymers of long chain of </a:t>
            </a:r>
            <a:r>
              <a:rPr lang="el-GR" sz="24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  <a:cs typeface="Calibri" panose="020F0502020204030204" pitchFamily="34" charset="0"/>
              </a:rPr>
              <a:t>-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amino acids </a:t>
            </a:r>
            <a:r>
              <a:rPr lang="en-US" sz="2400" dirty="0" smtClean="0">
                <a:latin typeface="Calisto MT" panose="02040603050505030304" pitchFamily="18" charset="0"/>
              </a:rPr>
              <a:t>joined together by a peptide bond (-CO-NH-) through dehydration synthesis,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contain </a:t>
            </a:r>
            <a:r>
              <a:rPr lang="en-US" sz="2400" dirty="0">
                <a:latin typeface="Calisto MT" panose="02040603050505030304" pitchFamily="18" charset="0"/>
              </a:rPr>
              <a:t>C, H, O and N.</a:t>
            </a:r>
          </a:p>
          <a:p>
            <a:endParaRPr lang="en-US" sz="14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Required for structure (building block), growth, function, maintenance of cells, defense against germs and infections.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Four levels of protein structure based on folding, coiling and interaction between amino acid molecules through hydrogen and ionic bonds: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primary, secondary, tertiary and quaternary</a:t>
            </a:r>
            <a:r>
              <a:rPr lang="en-US" sz="2400" dirty="0" smtClean="0">
                <a:latin typeface="Calisto MT" panose="02040603050505030304" pitchFamily="18" charset="0"/>
              </a:rPr>
              <a:t> (insulin, hemoglobin, collagen).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Fuel source (~ 4 kcal/g), </a:t>
            </a:r>
            <a:r>
              <a:rPr lang="en-US" sz="2400" i="1" dirty="0">
                <a:solidFill>
                  <a:srgbClr val="0000FF"/>
                </a:solidFill>
                <a:latin typeface="Calisto MT" panose="02040603050505030304" pitchFamily="18" charset="0"/>
              </a:rPr>
              <a:t>DNA makes RNA makes </a:t>
            </a:r>
            <a:r>
              <a:rPr lang="en-US" sz="2400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protein</a:t>
            </a:r>
            <a:r>
              <a:rPr lang="en-US" sz="2400" dirty="0">
                <a:latin typeface="Calisto MT" panose="02040603050505030304" pitchFamily="18" charset="0"/>
              </a:rPr>
              <a:t>.</a:t>
            </a:r>
            <a:r>
              <a:rPr lang="en-US" sz="2400" dirty="0" smtClean="0">
                <a:latin typeface="Calisto MT" panose="02040603050505030304" pitchFamily="18" charset="0"/>
              </a:rPr>
              <a:t> 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/>
          <a:stretch/>
        </p:blipFill>
        <p:spPr>
          <a:xfrm>
            <a:off x="8830582" y="1131068"/>
            <a:ext cx="2764025" cy="219456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840161" y="3495140"/>
            <a:ext cx="2727150" cy="3022018"/>
            <a:chOff x="8840161" y="3495140"/>
            <a:chExt cx="2727150" cy="30220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55716" t="14953"/>
            <a:stretch/>
          </p:blipFill>
          <p:spPr>
            <a:xfrm>
              <a:off x="8840161" y="3495140"/>
              <a:ext cx="1092632" cy="302201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044752" y="4342728"/>
              <a:ext cx="15225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000" b="1" i="1" dirty="0" smtClean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α</a:t>
              </a:r>
              <a:r>
                <a:rPr lang="en-US" sz="2000" b="1" i="1" dirty="0" smtClean="0">
                  <a:solidFill>
                    <a:srgbClr val="C00000"/>
                  </a:solidFill>
                  <a:latin typeface="Calisto MT" panose="02040603050505030304" pitchFamily="18" charset="0"/>
                  <a:cs typeface="Calibri" panose="020F0502020204030204" pitchFamily="34" charset="0"/>
                </a:rPr>
                <a:t>-helix structure of protein</a:t>
              </a:r>
              <a:endParaRPr lang="en-US" sz="2000" b="1" i="1" dirty="0">
                <a:solidFill>
                  <a:srgbClr val="C00000"/>
                </a:solidFill>
                <a:latin typeface="Calisto MT" panose="02040603050505030304" pitchFamily="18" charset="0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183917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Proteins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" t="4975" r="5681" b="4278"/>
          <a:stretch/>
        </p:blipFill>
        <p:spPr>
          <a:xfrm>
            <a:off x="327545" y="1007669"/>
            <a:ext cx="4428021" cy="5577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49673" y="955661"/>
            <a:ext cx="686482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Protein </a:t>
            </a:r>
            <a:r>
              <a:rPr lang="en-US" sz="2400" dirty="0" smtClean="0">
                <a:latin typeface="Calisto MT" panose="02040603050505030304" pitchFamily="18" charset="0"/>
              </a:rPr>
              <a:t>are found </a:t>
            </a:r>
            <a:r>
              <a:rPr lang="en-US" sz="2400" dirty="0">
                <a:latin typeface="Calisto MT" panose="02040603050505030304" pitchFamily="18" charset="0"/>
              </a:rPr>
              <a:t>in a biological system with a unique </a:t>
            </a:r>
            <a:r>
              <a:rPr lang="en-US" sz="2400" dirty="0" smtClean="0">
                <a:latin typeface="Calisto MT" panose="02040603050505030304" pitchFamily="18" charset="0"/>
              </a:rPr>
              <a:t>3D structure </a:t>
            </a:r>
            <a:r>
              <a:rPr lang="en-US" sz="2400" dirty="0">
                <a:latin typeface="Calisto MT" panose="02040603050505030304" pitchFamily="18" charset="0"/>
              </a:rPr>
              <a:t>and biological </a:t>
            </a:r>
            <a:r>
              <a:rPr lang="en-US" sz="2400" dirty="0" smtClean="0">
                <a:latin typeface="Calisto MT" panose="02040603050505030304" pitchFamily="18" charset="0"/>
              </a:rPr>
              <a:t>activity.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When a protein is </a:t>
            </a:r>
            <a:r>
              <a:rPr lang="en-US" sz="2400" dirty="0">
                <a:latin typeface="Calisto MT" panose="02040603050505030304" pitchFamily="18" charset="0"/>
              </a:rPr>
              <a:t>subjected </a:t>
            </a:r>
            <a:r>
              <a:rPr lang="en-US" sz="2400" dirty="0" smtClean="0">
                <a:latin typeface="Calisto MT" panose="02040603050505030304" pitchFamily="18" charset="0"/>
              </a:rPr>
              <a:t>to physical or chemical </a:t>
            </a:r>
            <a:r>
              <a:rPr lang="en-US" sz="2400" dirty="0">
                <a:latin typeface="Calisto MT" panose="02040603050505030304" pitchFamily="18" charset="0"/>
              </a:rPr>
              <a:t>change like </a:t>
            </a:r>
            <a:r>
              <a:rPr lang="en-US" sz="2400" dirty="0" smtClean="0">
                <a:latin typeface="Calisto MT" panose="02040603050505030304" pitchFamily="18" charset="0"/>
              </a:rPr>
              <a:t>change in temperature or pH</a:t>
            </a:r>
            <a:r>
              <a:rPr lang="en-US" sz="2400" dirty="0">
                <a:latin typeface="Calisto MT" panose="02040603050505030304" pitchFamily="18" charset="0"/>
              </a:rPr>
              <a:t>, the </a:t>
            </a:r>
            <a:r>
              <a:rPr lang="en-US" sz="2400" dirty="0" smtClean="0">
                <a:latin typeface="Calisto MT" panose="02040603050505030304" pitchFamily="18" charset="0"/>
              </a:rPr>
              <a:t>hydrogen bonds </a:t>
            </a:r>
            <a:r>
              <a:rPr lang="en-US" sz="2400" dirty="0">
                <a:latin typeface="Calisto MT" panose="02040603050505030304" pitchFamily="18" charset="0"/>
              </a:rPr>
              <a:t>are disturbed. Due to this, </a:t>
            </a:r>
            <a:r>
              <a:rPr lang="en-US" sz="2400" dirty="0" smtClean="0">
                <a:latin typeface="Calisto MT" panose="02040603050505030304" pitchFamily="18" charset="0"/>
              </a:rPr>
              <a:t>the helix </a:t>
            </a:r>
            <a:r>
              <a:rPr lang="en-US" sz="2400" dirty="0">
                <a:latin typeface="Calisto MT" panose="02040603050505030304" pitchFamily="18" charset="0"/>
              </a:rPr>
              <a:t>get </a:t>
            </a:r>
            <a:r>
              <a:rPr lang="en-US" sz="2400" dirty="0" smtClean="0">
                <a:latin typeface="Calisto MT" panose="02040603050505030304" pitchFamily="18" charset="0"/>
              </a:rPr>
              <a:t>uncoiled and </a:t>
            </a:r>
            <a:r>
              <a:rPr lang="en-US" sz="2400" dirty="0">
                <a:latin typeface="Calisto MT" panose="02040603050505030304" pitchFamily="18" charset="0"/>
              </a:rPr>
              <a:t>protein loses its biological activity. This is called </a:t>
            </a:r>
            <a:r>
              <a:rPr lang="en-US" sz="2400" dirty="0">
                <a:solidFill>
                  <a:srgbClr val="FF0000"/>
                </a:solidFill>
                <a:latin typeface="Calisto MT" panose="02040603050505030304" pitchFamily="18" charset="0"/>
              </a:rPr>
              <a:t>denaturation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of proteins.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During </a:t>
            </a:r>
            <a:r>
              <a:rPr lang="en-US" sz="2400" dirty="0">
                <a:latin typeface="Calisto MT" panose="02040603050505030304" pitchFamily="18" charset="0"/>
              </a:rPr>
              <a:t>denaturation secondary and tertiary structures </a:t>
            </a:r>
            <a:r>
              <a:rPr lang="en-US" sz="2400" dirty="0" smtClean="0">
                <a:latin typeface="Calisto MT" panose="02040603050505030304" pitchFamily="18" charset="0"/>
              </a:rPr>
              <a:t>are destroyed </a:t>
            </a:r>
            <a:r>
              <a:rPr lang="en-US" sz="2400" dirty="0">
                <a:latin typeface="Calisto MT" panose="02040603050505030304" pitchFamily="18" charset="0"/>
              </a:rPr>
              <a:t>but </a:t>
            </a:r>
            <a:r>
              <a:rPr lang="en-US" sz="2400" dirty="0">
                <a:solidFill>
                  <a:srgbClr val="0000FF"/>
                </a:solidFill>
                <a:latin typeface="Calisto MT" panose="02040603050505030304" pitchFamily="18" charset="0"/>
              </a:rPr>
              <a:t>primary structure remains intact</a:t>
            </a:r>
            <a:r>
              <a:rPr lang="en-US" sz="2400" dirty="0">
                <a:latin typeface="Calisto MT" panose="02040603050505030304" pitchFamily="18" charset="0"/>
              </a:rPr>
              <a:t>. </a:t>
            </a:r>
            <a:r>
              <a:rPr lang="en-US" sz="2400" dirty="0" smtClean="0">
                <a:latin typeface="Calisto MT" panose="02040603050505030304" pitchFamily="18" charset="0"/>
              </a:rPr>
              <a:t>The </a:t>
            </a:r>
            <a:r>
              <a:rPr lang="en-US" sz="2400" dirty="0">
                <a:latin typeface="Calisto MT" panose="02040603050505030304" pitchFamily="18" charset="0"/>
              </a:rPr>
              <a:t>coagulation </a:t>
            </a:r>
            <a:r>
              <a:rPr lang="en-US" sz="2400" dirty="0" smtClean="0">
                <a:latin typeface="Calisto MT" panose="02040603050505030304" pitchFamily="18" charset="0"/>
              </a:rPr>
              <a:t>of egg </a:t>
            </a:r>
            <a:r>
              <a:rPr lang="en-US" sz="2400" dirty="0">
                <a:latin typeface="Calisto MT" panose="02040603050505030304" pitchFamily="18" charset="0"/>
              </a:rPr>
              <a:t>white on boiling is a common example of denaturation</a:t>
            </a:r>
            <a:r>
              <a:rPr lang="en-US" sz="2400" dirty="0" smtClean="0"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Two types: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fibrous</a:t>
            </a:r>
            <a:r>
              <a:rPr lang="en-US" sz="2400" dirty="0" smtClean="0">
                <a:latin typeface="Calisto MT" panose="02040603050505030304" pitchFamily="18" charset="0"/>
              </a:rPr>
              <a:t> (keratin, collagen, etc.) and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globular</a:t>
            </a:r>
            <a:r>
              <a:rPr lang="en-US" sz="2400" dirty="0" smtClean="0">
                <a:latin typeface="Calisto MT" panose="02040603050505030304" pitchFamily="18" charset="0"/>
              </a:rPr>
              <a:t> (hemoglobin, insulin, etc.) proteins </a:t>
            </a:r>
            <a:endParaRPr lang="en-US" sz="2000" dirty="0" smtClean="0"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3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Calisto MT" panose="02040603050505030304" pitchFamily="18" charset="0"/>
              </a:rPr>
              <a:t>Amino acids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277" y="953794"/>
            <a:ext cx="11192982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Calisto MT" panose="02040603050505030304" pitchFamily="18" charset="0"/>
            </a:endParaRPr>
          </a:p>
          <a:p>
            <a:endParaRPr lang="en-US" sz="1200" dirty="0">
              <a:latin typeface="Calisto MT" panose="0204060305050503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All amino acids have an amino group (-NH</a:t>
            </a:r>
            <a:r>
              <a:rPr lang="en-US" sz="2200" baseline="-25000" dirty="0" smtClean="0">
                <a:latin typeface="Calisto MT" panose="02040603050505030304" pitchFamily="18" charset="0"/>
              </a:rPr>
              <a:t>2</a:t>
            </a:r>
            <a:r>
              <a:rPr lang="en-US" sz="2200" dirty="0" smtClean="0">
                <a:latin typeface="Calisto MT" panose="02040603050505030304" pitchFamily="18" charset="0"/>
              </a:rPr>
              <a:t>, basic),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Calisto MT" panose="02040603050505030304" pitchFamily="18" charset="0"/>
              </a:rPr>
              <a:t> </a:t>
            </a:r>
            <a:r>
              <a:rPr lang="en-US" sz="2200" dirty="0" smtClean="0">
                <a:latin typeface="Calisto MT" panose="02040603050505030304" pitchFamily="18" charset="0"/>
              </a:rPr>
              <a:t>    a carboxyl group (-COOH, acidic) and a variable side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Calisto MT" panose="02040603050505030304" pitchFamily="18" charset="0"/>
              </a:rPr>
              <a:t> </a:t>
            </a:r>
            <a:r>
              <a:rPr lang="en-US" sz="2200" dirty="0" smtClean="0">
                <a:latin typeface="Calisto MT" panose="02040603050505030304" pitchFamily="18" charset="0"/>
              </a:rPr>
              <a:t>    chain (-R) bonded to </a:t>
            </a:r>
            <a:r>
              <a:rPr lang="el-GR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smtClean="0">
                <a:latin typeface="Calisto MT" panose="02040603050505030304" pitchFamily="18" charset="0"/>
              </a:rPr>
              <a:t>C-atom.</a:t>
            </a:r>
          </a:p>
          <a:p>
            <a:endParaRPr lang="en-US" sz="22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Two amino acids are connected by peptide bond.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If more than 50 amino acids are joined: </a:t>
            </a:r>
            <a:r>
              <a:rPr lang="en-US" sz="22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polypeptides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rgbClr val="FF0000"/>
              </a:solidFill>
              <a:latin typeface="Calisto MT" panose="0204060305050503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Based on different -R groups, there are 20 types of amino acids out of which 9 are essential (cannot be synthesized by body to match with the demand, thus required in diet).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33" y="1112072"/>
            <a:ext cx="3292541" cy="28378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" y="20784"/>
            <a:ext cx="11912339" cy="67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4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3" y="54937"/>
            <a:ext cx="11926744" cy="67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1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6" y="257857"/>
            <a:ext cx="1021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 scale (billion years) and origin of life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602" t="3583"/>
          <a:stretch/>
        </p:blipFill>
        <p:spPr>
          <a:xfrm>
            <a:off x="327546" y="1678674"/>
            <a:ext cx="7124130" cy="40397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7084" y="1160060"/>
            <a:ext cx="443552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002060"/>
                </a:solidFill>
                <a:latin typeface="Calisto MT" panose="02040603050505030304" pitchFamily="18" charset="0"/>
              </a:rPr>
              <a:t>Development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Chemical Evolution: </a:t>
            </a:r>
            <a:r>
              <a:rPr lang="en-US" sz="2400" dirty="0" smtClean="0">
                <a:latin typeface="Calisto MT" panose="02040603050505030304" pitchFamily="18" charset="0"/>
              </a:rPr>
              <a:t>Geological elements (C, N, O, H, P, S, etc.) to complex organic polymers.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Acquisition of Replicative Ability: </a:t>
            </a:r>
            <a:r>
              <a:rPr lang="en-US" sz="2400" dirty="0" smtClean="0">
                <a:latin typeface="Calisto MT" panose="02040603050505030304" pitchFamily="18" charset="0"/>
              </a:rPr>
              <a:t>Transition from lifeless chemically interacting entities to self replicating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Biological Evolution: </a:t>
            </a:r>
            <a:r>
              <a:rPr lang="en-US" sz="2400" dirty="0" smtClean="0">
                <a:latin typeface="Calisto MT" panose="02040603050505030304" pitchFamily="18" charset="0"/>
              </a:rPr>
              <a:t>eukaryotes, multi-cellular organisms, plant and animals, metabolic evolution.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122551"/>
            <a:ext cx="11814929" cy="66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9" y="113122"/>
            <a:ext cx="11866757" cy="66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56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Amino acids </a:t>
            </a:r>
            <a:r>
              <a:rPr lang="en-US" sz="3200" b="1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(contd.)</a:t>
            </a:r>
            <a:endParaRPr lang="en-US" sz="3200" b="1" i="1" dirty="0">
              <a:solidFill>
                <a:srgbClr val="0000FF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06" y="984735"/>
            <a:ext cx="8484944" cy="22634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2572" y="1869741"/>
            <a:ext cx="982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carbon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1690" b="6223"/>
          <a:stretch/>
        </p:blipFill>
        <p:spPr>
          <a:xfrm>
            <a:off x="6040192" y="2694064"/>
            <a:ext cx="5640964" cy="3931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073" y="3736745"/>
            <a:ext cx="5513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Amino acids can be classified as acidic, basic or neutral depending on number of amino and carboxyl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These are colorless, crystalline solids and water soluble.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1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10329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3.   Lipids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5030" y="869497"/>
            <a:ext cx="75199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These are macromolecules made of fatty acid and glycerol (alcohol) monomers (or esters of fatty acids).</a:t>
            </a:r>
            <a:endParaRPr lang="en-US" sz="12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Main constituent of cell membrane as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phospholipids and glycolipids.</a:t>
            </a:r>
            <a:endParaRPr lang="en-US" sz="1200" dirty="0" smtClean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Present in vegetable/animal fats and oils, wax, 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cholesterol, steroids,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>
                <a:latin typeface="Calisto MT" panose="02040603050505030304" pitchFamily="18" charset="0"/>
              </a:rPr>
              <a:t>Long term energy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</a:t>
            </a:r>
            <a:r>
              <a:rPr lang="en-US" sz="2400" u="sng" dirty="0" smtClean="0">
                <a:latin typeface="Calisto MT" panose="02040603050505030304" pitchFamily="18" charset="0"/>
              </a:rPr>
              <a:t>storage</a:t>
            </a:r>
            <a:r>
              <a:rPr lang="en-US" sz="2400" dirty="0" smtClean="0">
                <a:latin typeface="Calisto MT" panose="02040603050505030304" pitchFamily="18" charset="0"/>
              </a:rPr>
              <a:t>, energy source,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cell structure, provides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insulation and protection,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helps in digestion, 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precursors of hormones.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Insoluble in water.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1g of a lipid contains twice as much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    as chemical energy as </a:t>
            </a:r>
            <a:r>
              <a:rPr lang="en-US" sz="2400" dirty="0" smtClean="0">
                <a:latin typeface="Calisto MT" panose="02040603050505030304" pitchFamily="18" charset="0"/>
              </a:rPr>
              <a:t>1g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of carbohydrate.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69" y="1199308"/>
            <a:ext cx="3407106" cy="2259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" t="2717" r="1632" b="3434"/>
          <a:stretch/>
        </p:blipFill>
        <p:spPr>
          <a:xfrm>
            <a:off x="4209856" y="3526607"/>
            <a:ext cx="7553002" cy="308439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4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10329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Calisto MT" panose="02040603050505030304" pitchFamily="18" charset="0"/>
              </a:rPr>
              <a:t> </a:t>
            </a:r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 Lipids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78344" y="1203358"/>
            <a:ext cx="10908549" cy="5521196"/>
            <a:chOff x="678344" y="1326190"/>
            <a:chExt cx="10908549" cy="5521196"/>
          </a:xfrm>
        </p:grpSpPr>
        <p:grpSp>
          <p:nvGrpSpPr>
            <p:cNvPr id="13" name="Group 12"/>
            <p:cNvGrpSpPr/>
            <p:nvPr/>
          </p:nvGrpSpPr>
          <p:grpSpPr>
            <a:xfrm>
              <a:off x="678344" y="1326190"/>
              <a:ext cx="10733067" cy="5078557"/>
              <a:chOff x="678344" y="1326190"/>
              <a:chExt cx="10733067" cy="50785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3879" y="1326190"/>
                <a:ext cx="10637532" cy="3450526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78344" y="5245362"/>
                <a:ext cx="2197290" cy="46166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Calisto MT" panose="02040603050505030304" pitchFamily="18" charset="0"/>
                  </a:rPr>
                  <a:t>Triglycerides</a:t>
                </a:r>
                <a:endParaRPr lang="en-US" sz="2400" b="1" dirty="0">
                  <a:latin typeface="Calisto MT" panose="02040603050505030304" pitchFamily="18" charset="0"/>
                </a:endParaRPr>
              </a:p>
            </p:txBody>
          </p:sp>
          <p:sp>
            <p:nvSpPr>
              <p:cNvPr id="10" name="Right Brace 9"/>
              <p:cNvSpPr/>
              <p:nvPr/>
            </p:nvSpPr>
            <p:spPr>
              <a:xfrm rot="5400000" flipV="1">
                <a:off x="1702979" y="3872974"/>
                <a:ext cx="286606" cy="1793842"/>
              </a:xfrm>
              <a:prstGeom prst="rightBrace">
                <a:avLst>
                  <a:gd name="adj1" fmla="val 1462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051115" y="5204418"/>
                <a:ext cx="3281445" cy="120032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Calisto MT" panose="02040603050505030304" pitchFamily="18" charset="0"/>
                  </a:rPr>
                  <a:t>Simple esters of long chain saturated fatty acid and alcohol</a:t>
                </a:r>
                <a:endParaRPr lang="en-US" sz="2400" b="1" dirty="0">
                  <a:latin typeface="Calisto MT" panose="02040603050505030304" pitchFamily="18" charset="0"/>
                </a:endParaRPr>
              </a:p>
            </p:txBody>
          </p:sp>
          <p:sp>
            <p:nvSpPr>
              <p:cNvPr id="12" name="Right Brace 11"/>
              <p:cNvSpPr/>
              <p:nvPr/>
            </p:nvSpPr>
            <p:spPr>
              <a:xfrm rot="5400000" flipV="1">
                <a:off x="4011725" y="3872974"/>
                <a:ext cx="286606" cy="1793842"/>
              </a:xfrm>
              <a:prstGeom prst="rightBrace">
                <a:avLst>
                  <a:gd name="adj1" fmla="val 14621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9015131" y="4169730"/>
              <a:ext cx="2571762" cy="267765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Complex ring type structures, fat-like properties but do not have fatty acids (Cholesterol)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Lipids (phospholipids)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22" y="1585303"/>
            <a:ext cx="5981700" cy="3114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8908" y="1148313"/>
            <a:ext cx="104302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Phospholipids: </a:t>
            </a:r>
            <a:r>
              <a:rPr lang="en-US" sz="2400" dirty="0" smtClean="0">
                <a:latin typeface="Calisto MT" panose="02040603050505030304" pitchFamily="18" charset="0"/>
              </a:rPr>
              <a:t>these are amphipathic 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 (both hydrophilic and hydrophobic)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in nature.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Structure </a:t>
            </a:r>
            <a:r>
              <a:rPr lang="en-US" sz="2400" dirty="0">
                <a:latin typeface="Calisto MT" panose="02040603050505030304" pitchFamily="18" charset="0"/>
              </a:rPr>
              <a:t>(2 parts): head and 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Heads: </a:t>
            </a:r>
            <a:r>
              <a:rPr lang="en-US" sz="2400" dirty="0" smtClean="0">
                <a:latin typeface="Calisto MT" panose="02040603050505030304" pitchFamily="18" charset="0"/>
              </a:rPr>
              <a:t>glycerol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Heads are polar in nature and thus 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     </a:t>
            </a:r>
            <a:r>
              <a:rPr lang="en-US" sz="2400" u="sng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hydrophilic.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Tails</a:t>
            </a:r>
            <a:r>
              <a:rPr lang="en-US" sz="2400" dirty="0">
                <a:latin typeface="Calisto MT" panose="02040603050505030304" pitchFamily="18" charset="0"/>
              </a:rPr>
              <a:t>: fatty </a:t>
            </a:r>
            <a:r>
              <a:rPr lang="en-US" sz="2400" dirty="0" smtClean="0">
                <a:latin typeface="Calisto MT" panose="02040603050505030304" pitchFamily="18" charset="0"/>
              </a:rPr>
              <a:t>acids (carboxylic acid, 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oleic acid, unsaturated fat, omega-6,</a:t>
            </a:r>
          </a:p>
          <a:p>
            <a:r>
              <a:rPr lang="en-US" sz="2400" dirty="0"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    </a:t>
            </a:r>
            <a:r>
              <a:rPr lang="en-US" sz="2400" dirty="0" err="1" smtClean="0">
                <a:latin typeface="Calisto MT" panose="02040603050505030304" pitchFamily="18" charset="0"/>
              </a:rPr>
              <a:t>lauric</a:t>
            </a:r>
            <a:r>
              <a:rPr lang="en-US" sz="2400" dirty="0" smtClean="0">
                <a:latin typeface="Calisto MT" panose="02040603050505030304" pitchFamily="18" charset="0"/>
              </a:rPr>
              <a:t> acid,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Tails are non-polar and thus </a:t>
            </a:r>
            <a:r>
              <a:rPr lang="en-US" sz="2400" u="sng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hydrophobic</a:t>
            </a:r>
            <a:r>
              <a:rPr lang="en-US" sz="2400" u="sng" dirty="0" smtClean="0">
                <a:latin typeface="Calisto MT" panose="02040603050505030304" pitchFamily="18" charset="0"/>
              </a:rPr>
              <a:t>.</a:t>
            </a:r>
            <a:endParaRPr lang="en-US" sz="4000" u="sng" dirty="0">
              <a:latin typeface="Calisto MT" panose="0204060305050503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Phospholipids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64024" y="1107826"/>
            <a:ext cx="66466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Each phospholipid (peanut, egg yolk, soybean) consists of a phosphate head (hydrophilic) linked with 2 fatty acid tails (hydrophobic).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Phospholipids contain C, H, O, P and N (nitrogenous base attached to phosphate group).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In glycolipids, instead of a phosphate group a carbohydrate group is attached.</a:t>
            </a:r>
            <a:endParaRPr lang="en-US" sz="4000" dirty="0">
              <a:latin typeface="Calisto MT" panose="020406030505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64" y="1107826"/>
            <a:ext cx="4712565" cy="5292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30" t="4511" b="6000"/>
          <a:stretch/>
        </p:blipFill>
        <p:spPr>
          <a:xfrm>
            <a:off x="1469408" y="4405096"/>
            <a:ext cx="4877994" cy="204716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2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4. Nucleic acids (DNA and RNA)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45" y="97659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Nucleic acids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5993" y="1157745"/>
            <a:ext cx="105042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sto MT" panose="02040603050505030304" pitchFamily="18" charset="0"/>
              </a:rPr>
              <a:t>Nucleic acids </a:t>
            </a:r>
            <a:r>
              <a:rPr lang="en-US" sz="2400" dirty="0" smtClean="0">
                <a:latin typeface="Calisto MT" panose="02040603050505030304" pitchFamily="18" charset="0"/>
              </a:rPr>
              <a:t>(</a:t>
            </a:r>
            <a:r>
              <a:rPr lang="en-US" sz="24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polynucleotides</a:t>
            </a:r>
            <a:r>
              <a:rPr lang="en-US" sz="2400" dirty="0" smtClean="0">
                <a:latin typeface="Calisto MT" panose="02040603050505030304" pitchFamily="18" charset="0"/>
              </a:rPr>
              <a:t>) are:</a:t>
            </a:r>
          </a:p>
          <a:p>
            <a:endParaRPr lang="en-US" sz="2400" dirty="0" smtClean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Biomolecules or biopolymers that </a:t>
            </a:r>
            <a:r>
              <a:rPr lang="en-US" sz="2400" dirty="0">
                <a:latin typeface="Calisto MT" panose="02040603050505030304" pitchFamily="18" charset="0"/>
              </a:rPr>
              <a:t>store </a:t>
            </a:r>
            <a:r>
              <a:rPr lang="en-US" sz="2400" dirty="0" smtClean="0">
                <a:latin typeface="Calisto MT" panose="02040603050505030304" pitchFamily="18" charset="0"/>
              </a:rPr>
              <a:t>genetic information for cellular </a:t>
            </a:r>
            <a:r>
              <a:rPr lang="en-US" sz="2400" dirty="0">
                <a:latin typeface="Calisto MT" panose="02040603050505030304" pitchFamily="18" charset="0"/>
              </a:rPr>
              <a:t>growth and </a:t>
            </a:r>
            <a:r>
              <a:rPr lang="en-US" sz="2400" dirty="0" smtClean="0">
                <a:latin typeface="Calisto MT" panose="02040603050505030304" pitchFamily="18" charset="0"/>
              </a:rPr>
              <a:t>reproduction within all forms of life on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Calisto MT" panose="02040603050505030304" pitchFamily="18" charset="0"/>
              </a:rPr>
              <a:t>Examples: </a:t>
            </a:r>
            <a:r>
              <a:rPr lang="en-US" sz="2400" dirty="0" smtClean="0">
                <a:latin typeface="Calisto MT" panose="02040603050505030304" pitchFamily="18" charset="0"/>
              </a:rPr>
              <a:t>deoxyribonucleic </a:t>
            </a:r>
            <a:r>
              <a:rPr lang="en-US" sz="2400" dirty="0">
                <a:latin typeface="Calisto MT" panose="02040603050505030304" pitchFamily="18" charset="0"/>
              </a:rPr>
              <a:t>acid (DNA) </a:t>
            </a:r>
            <a:r>
              <a:rPr lang="en-US" sz="2400" dirty="0" smtClean="0">
                <a:latin typeface="Calisto MT" panose="02040603050505030304" pitchFamily="18" charset="0"/>
              </a:rPr>
              <a:t>and ribonucleic </a:t>
            </a:r>
            <a:r>
              <a:rPr lang="en-US" sz="2400" dirty="0">
                <a:latin typeface="Calisto MT" panose="02040603050505030304" pitchFamily="18" charset="0"/>
              </a:rPr>
              <a:t>acid (RNA</a:t>
            </a:r>
            <a:r>
              <a:rPr lang="en-US" sz="2400" dirty="0" smtClean="0">
                <a:latin typeface="Calisto MT" panose="020406030505050303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sto MT" panose="02040603050505030304" pitchFamily="18" charset="0"/>
            </a:endParaRPr>
          </a:p>
          <a:p>
            <a:r>
              <a:rPr lang="en-US" sz="2400" dirty="0">
                <a:latin typeface="Calisto MT" panose="02040603050505030304" pitchFamily="18" charset="0"/>
              </a:rPr>
              <a:t>• </a:t>
            </a:r>
            <a:r>
              <a:rPr lang="en-US" sz="2400" dirty="0" smtClean="0">
                <a:latin typeface="Calisto MT" panose="02040603050505030304" pitchFamily="18" charset="0"/>
              </a:rPr>
              <a:t> These are long chains </a:t>
            </a:r>
            <a:r>
              <a:rPr lang="en-US" sz="2400" dirty="0">
                <a:latin typeface="Calisto MT" panose="02040603050505030304" pitchFamily="18" charset="0"/>
              </a:rPr>
              <a:t>of monomers called </a:t>
            </a:r>
            <a:r>
              <a:rPr lang="en-US" sz="2400" dirty="0">
                <a:solidFill>
                  <a:srgbClr val="0000FF"/>
                </a:solidFill>
                <a:latin typeface="Calisto MT" panose="02040603050505030304" pitchFamily="18" charset="0"/>
              </a:rPr>
              <a:t>nucleotides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.</a:t>
            </a:r>
          </a:p>
          <a:p>
            <a:endParaRPr lang="en-US" sz="2400" dirty="0" smtClean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Nucleotides are linked together by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 phosphodiester bond.</a:t>
            </a:r>
          </a:p>
          <a:p>
            <a:endParaRPr lang="en-US" sz="2400" dirty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In 1869,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Friedrich </a:t>
            </a:r>
            <a:r>
              <a:rPr lang="en-US" sz="2400" dirty="0" err="1">
                <a:solidFill>
                  <a:srgbClr val="FF0000"/>
                </a:solidFill>
                <a:latin typeface="Calisto MT" panose="02040603050505030304" pitchFamily="18" charset="0"/>
              </a:rPr>
              <a:t>Miescher</a:t>
            </a:r>
            <a:r>
              <a:rPr lang="en-US" sz="2400" dirty="0">
                <a:solidFill>
                  <a:srgbClr val="FF0000"/>
                </a:solidFill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latin typeface="Calisto MT" panose="02040603050505030304" pitchFamily="18" charset="0"/>
              </a:rPr>
              <a:t>(Swiss biologist) first discovered 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nucleic acid in form of </a:t>
            </a:r>
            <a:r>
              <a:rPr lang="en-US" sz="2400" dirty="0" err="1" smtClean="0">
                <a:latin typeface="Calisto MT" panose="02040603050505030304" pitchFamily="18" charset="0"/>
              </a:rPr>
              <a:t>nuclein</a:t>
            </a:r>
            <a:r>
              <a:rPr lang="en-US" sz="2400" dirty="0" smtClean="0">
                <a:latin typeface="Calisto MT" panose="02040603050505030304" pitchFamily="18" charset="0"/>
              </a:rPr>
              <a:t> in pus cells.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980298" y="3605721"/>
            <a:ext cx="2108269" cy="2870388"/>
            <a:chOff x="8898410" y="3510185"/>
            <a:chExt cx="2108269" cy="28703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34" y="4217589"/>
              <a:ext cx="1801531" cy="216298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898410" y="3510185"/>
              <a:ext cx="21082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sto MT" panose="02040603050505030304" pitchFamily="18" charset="0"/>
                </a:rPr>
                <a:t>Friedrich </a:t>
              </a:r>
              <a:r>
                <a:rPr lang="en-US" b="1" dirty="0" err="1" smtClean="0">
                  <a:solidFill>
                    <a:srgbClr val="FF0000"/>
                  </a:solidFill>
                  <a:latin typeface="Calisto MT" panose="02040603050505030304" pitchFamily="18" charset="0"/>
                </a:rPr>
                <a:t>Miescher</a:t>
              </a:r>
              <a:endParaRPr lang="en-US" b="1" dirty="0" smtClean="0">
                <a:solidFill>
                  <a:srgbClr val="FF0000"/>
                </a:solidFill>
                <a:latin typeface="Calisto MT" panose="02040603050505030304" pitchFamily="18" charset="0"/>
              </a:endParaRP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  <a:latin typeface="Calisto MT" panose="02040603050505030304" pitchFamily="18" charset="0"/>
                </a:rPr>
                <a:t>(1844-1895) 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Nucleic acids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49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4105" y="1062209"/>
            <a:ext cx="112334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The monomer </a:t>
            </a:r>
            <a:r>
              <a:rPr lang="en-US" sz="2400" b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nucleotide</a:t>
            </a:r>
            <a:r>
              <a:rPr lang="en-US" sz="2400" dirty="0" smtClean="0">
                <a:latin typeface="Calisto MT" panose="02040603050505030304" pitchFamily="18" charset="0"/>
              </a:rPr>
              <a:t> is made of </a:t>
            </a:r>
            <a:r>
              <a:rPr lang="en-US" sz="2400" u="sng" dirty="0" smtClean="0">
                <a:latin typeface="Calisto MT" panose="02040603050505030304" pitchFamily="18" charset="0"/>
              </a:rPr>
              <a:t>three components</a:t>
            </a:r>
            <a:r>
              <a:rPr lang="en-US" sz="2400" dirty="0" smtClean="0">
                <a:latin typeface="Calisto MT" panose="02040603050505030304" pitchFamily="18" charset="0"/>
              </a:rPr>
              <a:t>:</a:t>
            </a:r>
          </a:p>
          <a:p>
            <a:r>
              <a:rPr lang="en-US" sz="2400" dirty="0" smtClean="0">
                <a:latin typeface="Calisto MT" panose="02040603050505030304" pitchFamily="18" charset="0"/>
              </a:rPr>
              <a:t>    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5-carbon sugar (pentose), </a:t>
            </a:r>
            <a:r>
              <a:rPr lang="en-US" sz="2400" dirty="0">
                <a:solidFill>
                  <a:srgbClr val="0000FF"/>
                </a:solidFill>
                <a:latin typeface="Calisto MT" panose="02040603050505030304" pitchFamily="18" charset="0"/>
              </a:rPr>
              <a:t>a phosphate group and a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nitrogenous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Nucleotide derivatives are used in the formation of ATP (adenosine tri-phosphate) which is a major source of energy in cell.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If phosphate group is not present: </a:t>
            </a:r>
            <a:r>
              <a:rPr lang="en-US" sz="2400" b="1" dirty="0" smtClean="0">
                <a:latin typeface="Calisto MT" panose="02040603050505030304" pitchFamily="18" charset="0"/>
              </a:rPr>
              <a:t>nucleoside</a:t>
            </a:r>
            <a:r>
              <a:rPr lang="en-US" sz="2400" dirty="0" smtClean="0"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A nucleotide is a nucleoside + phosphate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Calisto MT" panose="0204060305050503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842" y="3094339"/>
            <a:ext cx="11524639" cy="3389146"/>
            <a:chOff x="354842" y="3094339"/>
            <a:chExt cx="11524639" cy="3389146"/>
          </a:xfrm>
        </p:grpSpPr>
        <p:grpSp>
          <p:nvGrpSpPr>
            <p:cNvPr id="17" name="Group 16"/>
            <p:cNvGrpSpPr/>
            <p:nvPr/>
          </p:nvGrpSpPr>
          <p:grpSpPr>
            <a:xfrm>
              <a:off x="354842" y="3094339"/>
              <a:ext cx="11524639" cy="3359548"/>
              <a:chOff x="354842" y="3244467"/>
              <a:chExt cx="11524639" cy="335954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14"/>
              <a:stretch/>
            </p:blipFill>
            <p:spPr>
              <a:xfrm>
                <a:off x="7364102" y="3244467"/>
                <a:ext cx="4515379" cy="33595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42" r="2165"/>
              <a:stretch/>
            </p:blipFill>
            <p:spPr>
              <a:xfrm>
                <a:off x="354842" y="3541731"/>
                <a:ext cx="5737803" cy="2833754"/>
              </a:xfrm>
              <a:prstGeom prst="rect">
                <a:avLst/>
              </a:prstGeom>
            </p:spPr>
          </p:pic>
          <p:sp>
            <p:nvSpPr>
              <p:cNvPr id="15" name="Right Arrow 14"/>
              <p:cNvSpPr/>
              <p:nvPr/>
            </p:nvSpPr>
            <p:spPr>
              <a:xfrm>
                <a:off x="6219454" y="4581558"/>
                <a:ext cx="813122" cy="59623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856361" y="6021820"/>
              <a:ext cx="4667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(Basic structure of Nucleotide)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3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6" y="257857"/>
            <a:ext cx="1021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Evolution of life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2913" y="1227584"/>
            <a:ext cx="68837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smtClean="0">
                <a:solidFill>
                  <a:srgbClr val="C00000"/>
                </a:solidFill>
                <a:latin typeface="Calisto MT" panose="02040603050505030304" pitchFamily="18" charset="0"/>
              </a:rPr>
              <a:t>Darwin’s theory of evolution </a:t>
            </a:r>
            <a:r>
              <a:rPr lang="en-US" sz="2400" dirty="0" smtClean="0">
                <a:latin typeface="Calisto MT" panose="02040603050505030304" pitchFamily="18" charset="0"/>
              </a:rPr>
              <a:t>by natural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All species of organisms arise and develop through the natural selection of small, inherited variations that increase the individual's ability to compete, survive, and reproduce: </a:t>
            </a:r>
            <a:r>
              <a:rPr lang="en-US" sz="2400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Survival of the </a:t>
            </a:r>
            <a:r>
              <a:rPr lang="en-US" sz="2400" i="1" dirty="0">
                <a:solidFill>
                  <a:srgbClr val="0000FF"/>
                </a:solidFill>
                <a:latin typeface="Calisto MT" panose="02040603050505030304" pitchFamily="18" charset="0"/>
              </a:rPr>
              <a:t>fittest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(term used by </a:t>
            </a:r>
            <a:r>
              <a:rPr lang="en-US" sz="2400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Herbert Spencer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in his book </a:t>
            </a:r>
            <a:r>
              <a:rPr lang="en-US" sz="2400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‘Principles of Biology’)</a:t>
            </a:r>
            <a:r>
              <a:rPr lang="en-US" sz="2400" dirty="0" smtClean="0">
                <a:latin typeface="Calisto MT" panose="02040603050505030304" pitchFamily="18" charset="0"/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9" b="14867"/>
          <a:stretch/>
        </p:blipFill>
        <p:spPr>
          <a:xfrm>
            <a:off x="7116626" y="1056468"/>
            <a:ext cx="4779844" cy="2142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77" y="4009319"/>
            <a:ext cx="2023779" cy="2533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1110" y="3301366"/>
            <a:ext cx="384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Charles Darwin (1809-1882)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British Biologist and Geologist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2586" y="4198328"/>
            <a:ext cx="682423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sto MT" panose="02040603050505030304" pitchFamily="18" charset="0"/>
              </a:rPr>
              <a:t>Observations: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Individuals in population exhibit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variable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traits: Variations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Many traits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are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heritable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Species adapt to their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Limited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sto MT" panose="02040603050505030304" pitchFamily="18" charset="0"/>
              </a:rPr>
              <a:t>Competition for survival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78343" y="274036"/>
            <a:ext cx="9937519" cy="6191498"/>
            <a:chOff x="1278343" y="274036"/>
            <a:chExt cx="9937519" cy="6191498"/>
          </a:xfrm>
        </p:grpSpPr>
        <p:sp>
          <p:nvSpPr>
            <p:cNvPr id="4" name="Left Brace 3"/>
            <p:cNvSpPr/>
            <p:nvPr/>
          </p:nvSpPr>
          <p:spPr>
            <a:xfrm rot="5400000">
              <a:off x="7593682" y="-1997533"/>
              <a:ext cx="552732" cy="6254901"/>
            </a:xfrm>
            <a:prstGeom prst="leftBrace">
              <a:avLst>
                <a:gd name="adj1" fmla="val 55247"/>
                <a:gd name="adj2" fmla="val 5196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278343" y="274036"/>
              <a:ext cx="9937519" cy="6191498"/>
              <a:chOff x="1278343" y="164852"/>
              <a:chExt cx="9937519" cy="61914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8343" y="1143566"/>
                <a:ext cx="9937519" cy="521278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949427" y="164852"/>
                <a:ext cx="58412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Calisto MT" panose="02040603050505030304" pitchFamily="18" charset="0"/>
                  </a:rPr>
                  <a:t>Nucleoside</a:t>
                </a:r>
                <a:endParaRPr lang="en-US" sz="2800" b="1" dirty="0">
                  <a:latin typeface="Calisto MT" panose="0204060305050503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The structure of nucleic acid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45" y="924224"/>
            <a:ext cx="2851888" cy="5669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7076" y="1330024"/>
            <a:ext cx="8213843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A </a:t>
            </a:r>
            <a:r>
              <a:rPr lang="en-US" sz="2400" dirty="0">
                <a:solidFill>
                  <a:srgbClr val="0000FF"/>
                </a:solidFill>
                <a:latin typeface="Calisto MT" panose="02040603050505030304" pitchFamily="18" charset="0"/>
              </a:rPr>
              <a:t>nucleic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acid</a:t>
            </a:r>
          </a:p>
          <a:p>
            <a:endParaRPr lang="en-US" sz="1400" dirty="0">
              <a:solidFill>
                <a:srgbClr val="0000FF"/>
              </a:solidFill>
              <a:latin typeface="Calisto MT" panose="0204060305050503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contains the elements C, H, O, N, P.</a:t>
            </a:r>
          </a:p>
          <a:p>
            <a:endParaRPr lang="en-US" sz="1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has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a free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5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′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phosphate group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at one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end and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a free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′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OH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group at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the </a:t>
            </a: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other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end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The phosphate group joins 3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′C of one sugar to 5′C of the other sugar.</a:t>
            </a: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endParaRPr lang="en-US" sz="1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It is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read from the free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  <a:ea typeface="Cambria" panose="02040503050406030204" pitchFamily="18" charset="0"/>
              </a:rPr>
              <a:t>′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end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using the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letters of the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This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example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reads  —A—C—G—T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—.</a:t>
            </a:r>
            <a:endParaRPr lang="en-US" sz="2400" dirty="0">
              <a:latin typeface="Calisto MT" panose="02040603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81"/>
          <a:stretch/>
        </p:blipFill>
        <p:spPr>
          <a:xfrm>
            <a:off x="5862768" y="1357320"/>
            <a:ext cx="3489080" cy="1920240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2837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Nucleic acids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5993" y="1116801"/>
            <a:ext cx="105042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If the sugar is </a:t>
            </a:r>
            <a:r>
              <a:rPr lang="en-US" sz="2400" dirty="0" smtClean="0">
                <a:latin typeface="Calisto MT" panose="02040603050505030304" pitchFamily="18" charset="0"/>
              </a:rPr>
              <a:t>ribose</a:t>
            </a:r>
            <a:r>
              <a:rPr lang="en-US" sz="2400" dirty="0">
                <a:latin typeface="Calisto MT" panose="02040603050505030304" pitchFamily="18" charset="0"/>
              </a:rPr>
              <a:t>, the polymer is </a:t>
            </a:r>
            <a:r>
              <a:rPr lang="en-US" sz="2400" dirty="0">
                <a:solidFill>
                  <a:srgbClr val="FF0000"/>
                </a:solidFill>
                <a:latin typeface="Calisto MT" panose="02040603050505030304" pitchFamily="18" charset="0"/>
              </a:rPr>
              <a:t>RNA</a:t>
            </a:r>
            <a:r>
              <a:rPr lang="en-US" sz="2400" dirty="0">
                <a:latin typeface="Calisto MT" panose="02040603050505030304" pitchFamily="18" charset="0"/>
              </a:rPr>
              <a:t> (ribonucleic </a:t>
            </a:r>
            <a:r>
              <a:rPr lang="en-US" sz="2400" dirty="0" smtClean="0">
                <a:latin typeface="Calisto MT" panose="02040603050505030304" pitchFamily="18" charset="0"/>
              </a:rPr>
              <a:t>acid).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If </a:t>
            </a:r>
            <a:r>
              <a:rPr lang="en-US" sz="2400" dirty="0">
                <a:latin typeface="Calisto MT" panose="02040603050505030304" pitchFamily="18" charset="0"/>
              </a:rPr>
              <a:t>the sugar is </a:t>
            </a:r>
            <a:r>
              <a:rPr lang="en-US" sz="2400" dirty="0" smtClean="0">
                <a:latin typeface="Calisto MT" panose="02040603050505030304" pitchFamily="18" charset="0"/>
              </a:rPr>
              <a:t>deoxyribose</a:t>
            </a:r>
            <a:r>
              <a:rPr lang="en-US" sz="2400" dirty="0">
                <a:latin typeface="Calisto MT" panose="02040603050505030304" pitchFamily="18" charset="0"/>
              </a:rPr>
              <a:t>, the polymer is </a:t>
            </a:r>
            <a:r>
              <a:rPr lang="en-US" sz="2400" dirty="0">
                <a:solidFill>
                  <a:srgbClr val="FF0000"/>
                </a:solidFill>
                <a:latin typeface="Calisto MT" panose="02040603050505030304" pitchFamily="18" charset="0"/>
              </a:rPr>
              <a:t>DNA</a:t>
            </a:r>
            <a:r>
              <a:rPr lang="en-US" sz="2400" dirty="0">
                <a:latin typeface="Calisto MT" panose="02040603050505030304" pitchFamily="18" charset="0"/>
              </a:rPr>
              <a:t> (deoxyribonucleic acid</a:t>
            </a:r>
            <a:r>
              <a:rPr lang="en-US" sz="2400" dirty="0" smtClean="0">
                <a:latin typeface="Calisto MT" panose="0204060305050503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The 5-carbon sugar: </a:t>
            </a:r>
            <a:r>
              <a:rPr lang="en-US" sz="2400" b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ribose </a:t>
            </a:r>
            <a:r>
              <a:rPr lang="en-US" sz="2400" dirty="0" smtClean="0">
                <a:latin typeface="Calisto MT" panose="02040603050505030304" pitchFamily="18" charset="0"/>
              </a:rPr>
              <a:t>and</a:t>
            </a:r>
            <a:r>
              <a:rPr lang="en-US" sz="2400" b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 deoxyribose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6"/>
          <a:stretch/>
        </p:blipFill>
        <p:spPr>
          <a:xfrm>
            <a:off x="2276788" y="3244710"/>
            <a:ext cx="7999938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5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Nucleic acids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9" t="2915" r="23280" b="2610"/>
          <a:stretch/>
        </p:blipFill>
        <p:spPr>
          <a:xfrm>
            <a:off x="6864823" y="1201262"/>
            <a:ext cx="4995082" cy="4870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307" y="1037488"/>
            <a:ext cx="6373064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The </a:t>
            </a:r>
            <a:r>
              <a:rPr lang="en-US" sz="24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nitrogenous bases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are</a:t>
            </a:r>
          </a:p>
          <a:p>
            <a:endParaRPr lang="en-US" sz="12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Pyrimidines (6-member single ring):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C,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T, U </a:t>
            </a: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•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Purines (double ring):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A and G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A, G, C, T are present in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A, G, C, U are present in RNA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The arrangement of these bases defines the code for protein synthesis.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The phosphate group: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 contains pentavalent </a:t>
            </a:r>
          </a:p>
          <a:p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phosphorus atom,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3 hydroxyl group and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 one divalent oxygen 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   atom.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4654" r="4115" b="3882"/>
          <a:stretch/>
        </p:blipFill>
        <p:spPr>
          <a:xfrm>
            <a:off x="3445839" y="4553212"/>
            <a:ext cx="3418984" cy="1867410"/>
          </a:xfrm>
          <a:prstGeom prst="rect">
            <a:avLst/>
          </a:prstGeom>
          <a:ln w="28575">
            <a:noFill/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12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Formation of di-nucleotide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63" t="1526"/>
          <a:stretch/>
        </p:blipFill>
        <p:spPr>
          <a:xfrm>
            <a:off x="1501253" y="1351128"/>
            <a:ext cx="9427703" cy="48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Primary structure of polynucleotide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"/>
          <a:stretch/>
        </p:blipFill>
        <p:spPr>
          <a:xfrm>
            <a:off x="593120" y="1071800"/>
            <a:ext cx="6312647" cy="5467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6835" y="1331011"/>
            <a:ext cx="47630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In nucleic acids, the molecules of nucleotide are linked by a </a:t>
            </a: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phosphodiester</a:t>
            </a:r>
            <a:r>
              <a:rPr lang="en-US" sz="2400" dirty="0" smtClean="0">
                <a:latin typeface="Calisto MT" panose="02040603050505030304" pitchFamily="18" charset="0"/>
              </a:rPr>
              <a:t> and </a:t>
            </a:r>
            <a:r>
              <a:rPr lang="en-US" sz="2400" dirty="0" err="1" smtClean="0">
                <a:solidFill>
                  <a:srgbClr val="0000FF"/>
                </a:solidFill>
                <a:latin typeface="Calisto MT" panose="02040603050505030304" pitchFamily="18" charset="0"/>
              </a:rPr>
              <a:t>glycosidic</a:t>
            </a:r>
            <a:r>
              <a:rPr lang="en-US" sz="2400" dirty="0" smtClean="0">
                <a:latin typeface="Calisto MT" panose="02040603050505030304" pitchFamily="18" charset="0"/>
              </a:rPr>
              <a:t> bond.</a:t>
            </a:r>
          </a:p>
          <a:p>
            <a:endParaRPr lang="en-US" sz="24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Phosphodiester </a:t>
            </a:r>
            <a:r>
              <a:rPr lang="en-US" sz="2400" dirty="0" smtClean="0">
                <a:latin typeface="Calisto MT" panose="02040603050505030304" pitchFamily="18" charset="0"/>
              </a:rPr>
              <a:t>is a linkage between a sugar molecule and phosphate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sto MT" panose="02040603050505030304" pitchFamily="18" charset="0"/>
              </a:rPr>
              <a:t>Glycosidic</a:t>
            </a:r>
            <a:r>
              <a:rPr lang="en-US" sz="2400" dirty="0" smtClean="0">
                <a:latin typeface="Calisto MT" panose="02040603050505030304" pitchFamily="18" charset="0"/>
              </a:rPr>
              <a:t> bond is formed between sugar (1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400" dirty="0" smtClean="0">
                <a:latin typeface="Calisto MT" panose="02040603050505030304" pitchFamily="18" charset="0"/>
              </a:rPr>
              <a:t> C) and nitrogenous base molecule.</a:t>
            </a:r>
            <a:endParaRPr lang="en-US" sz="24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76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Deoxyribonucleic acid (DNA)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58718" y="1183967"/>
            <a:ext cx="41786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DNA is a </a:t>
            </a:r>
            <a:r>
              <a:rPr lang="en-US" sz="2000" b="1" dirty="0" smtClean="0">
                <a:latin typeface="Calisto MT" panose="02040603050505030304" pitchFamily="18" charset="0"/>
              </a:rPr>
              <a:t>material of inheritance</a:t>
            </a:r>
            <a:r>
              <a:rPr lang="en-US" sz="2000" dirty="0" smtClean="0"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It has a </a:t>
            </a:r>
            <a:r>
              <a:rPr lang="en-US" sz="20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double helix </a:t>
            </a:r>
            <a:r>
              <a:rPr lang="en-US" sz="2000" dirty="0" smtClean="0">
                <a:latin typeface="Calisto MT" panose="02040603050505030304" pitchFamily="18" charset="0"/>
              </a:rPr>
              <a:t>structure of two polynucleotide chains twisted around each other to form a spiral ladder.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sto MT" panose="02040603050505030304" pitchFamily="18" charset="0"/>
              </a:rPr>
              <a:t>It is </a:t>
            </a:r>
            <a:r>
              <a:rPr lang="en-US" sz="2000" dirty="0">
                <a:latin typeface="Calisto MT" panose="02040603050505030304" pitchFamily="18" charset="0"/>
              </a:rPr>
              <a:t>found inside the nucleus of a </a:t>
            </a:r>
            <a:r>
              <a:rPr lang="en-US" sz="2000" dirty="0" smtClean="0">
                <a:latin typeface="Calisto MT" panose="02040603050505030304" pitchFamily="18" charset="0"/>
              </a:rPr>
              <a:t>eukaryotic cell </a:t>
            </a:r>
            <a:r>
              <a:rPr lang="en-US" sz="2000" dirty="0">
                <a:latin typeface="Calisto MT" panose="02040603050505030304" pitchFamily="18" charset="0"/>
              </a:rPr>
              <a:t>where it forms the chromosomes</a:t>
            </a:r>
            <a:r>
              <a:rPr lang="en-US" sz="2000" dirty="0" smtClean="0"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9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0"/>
              </a:rPr>
              <a:t>I</a:t>
            </a:r>
            <a:r>
              <a:rPr lang="en-US" sz="2000" dirty="0" smtClean="0">
                <a:latin typeface="Calisto MT" panose="02040603050505030304" pitchFamily="18" charset="0"/>
              </a:rPr>
              <a:t>n </a:t>
            </a:r>
            <a:r>
              <a:rPr lang="en-US" sz="2000" dirty="0">
                <a:latin typeface="Calisto MT" panose="02040603050505030304" pitchFamily="18" charset="0"/>
              </a:rPr>
              <a:t>case of </a:t>
            </a:r>
            <a:r>
              <a:rPr lang="en-US" sz="2000" dirty="0" smtClean="0">
                <a:latin typeface="Calisto MT" panose="02040603050505030304" pitchFamily="18" charset="0"/>
              </a:rPr>
              <a:t>prokaryotes, </a:t>
            </a:r>
            <a:r>
              <a:rPr lang="en-US" sz="2000" dirty="0">
                <a:latin typeface="Calisto MT" panose="02040603050505030304" pitchFamily="18" charset="0"/>
              </a:rPr>
              <a:t>DNA </a:t>
            </a:r>
            <a:r>
              <a:rPr lang="en-US" sz="2000" dirty="0" smtClean="0">
                <a:latin typeface="Calisto MT" panose="02040603050505030304" pitchFamily="18" charset="0"/>
              </a:rPr>
              <a:t>is </a:t>
            </a:r>
            <a:r>
              <a:rPr lang="en-US" sz="2000" dirty="0">
                <a:latin typeface="Calisto MT" panose="02040603050505030304" pitchFamily="18" charset="0"/>
              </a:rPr>
              <a:t>present in the </a:t>
            </a:r>
            <a:r>
              <a:rPr lang="en-US" sz="2000" dirty="0" smtClean="0">
                <a:latin typeface="Calisto MT" panose="02040603050505030304" pitchFamily="18" charset="0"/>
              </a:rPr>
              <a:t>cytoplasm.</a:t>
            </a:r>
            <a:endParaRPr lang="en-US" sz="2000" dirty="0">
              <a:latin typeface="Calisto MT" panose="02040603050505030304" pitchFamily="18" charset="0"/>
            </a:endParaRPr>
          </a:p>
          <a:p>
            <a:endParaRPr lang="en-US" sz="9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0"/>
              </a:rPr>
              <a:t>Chromosomes have proteins called </a:t>
            </a:r>
            <a:r>
              <a:rPr lang="en-US" sz="2000" dirty="0">
                <a:solidFill>
                  <a:srgbClr val="FF0000"/>
                </a:solidFill>
                <a:latin typeface="Calisto MT" panose="02040603050505030304" pitchFamily="18" charset="0"/>
              </a:rPr>
              <a:t>histones</a:t>
            </a:r>
            <a:r>
              <a:rPr lang="en-US" sz="2000" dirty="0">
                <a:latin typeface="Calisto MT" panose="02040603050505030304" pitchFamily="18" charset="0"/>
              </a:rPr>
              <a:t> that bind to </a:t>
            </a:r>
            <a:r>
              <a:rPr lang="en-US" sz="2000" dirty="0" smtClean="0">
                <a:latin typeface="Calisto MT" panose="02040603050505030304" pitchFamily="18" charset="0"/>
              </a:rPr>
              <a:t>DNA.</a:t>
            </a:r>
            <a:r>
              <a:rPr lang="en-US" sz="2000" dirty="0">
                <a:latin typeface="Calisto MT" panose="02040603050505030304" pitchFamily="18" charset="0"/>
              </a:rPr>
              <a:t> </a:t>
            </a:r>
            <a:endParaRPr lang="en-US" sz="2000" dirty="0" smtClean="0">
              <a:latin typeface="Calisto MT" panose="020406030505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"/>
          <a:stretch/>
        </p:blipFill>
        <p:spPr>
          <a:xfrm>
            <a:off x="285393" y="1448760"/>
            <a:ext cx="5807252" cy="4510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5272173" y="1448760"/>
            <a:ext cx="242390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DNA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0601" y="1204679"/>
            <a:ext cx="10984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Each nucleus has 23 chromosome pairs and these chromosomes are formed by DNA molecules.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DNA is found during gene expression, DNA </a:t>
            </a:r>
            <a:r>
              <a:rPr lang="en-US" sz="2800" dirty="0">
                <a:latin typeface="Calisto MT" panose="02040603050505030304" pitchFamily="18" charset="0"/>
              </a:rPr>
              <a:t>is converted to a molecule called Ribonucleic acid or RNA by a process called </a:t>
            </a:r>
            <a:r>
              <a:rPr lang="en-US" sz="2800" b="1" dirty="0">
                <a:solidFill>
                  <a:srgbClr val="0000FF"/>
                </a:solidFill>
                <a:latin typeface="Calisto MT" panose="02040603050505030304" pitchFamily="18" charset="0"/>
              </a:rPr>
              <a:t>transcription</a:t>
            </a:r>
            <a:r>
              <a:rPr lang="en-US" sz="2800" dirty="0">
                <a:latin typeface="Calisto MT" panose="02040603050505030304" pitchFamily="18" charset="0"/>
              </a:rPr>
              <a:t>. </a:t>
            </a:r>
            <a:endParaRPr lang="en-US" sz="28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RNA </a:t>
            </a:r>
            <a:r>
              <a:rPr lang="en-US" sz="2800" dirty="0">
                <a:latin typeface="Calisto MT" panose="02040603050505030304" pitchFamily="18" charset="0"/>
              </a:rPr>
              <a:t>is used to make proteins by another process called </a:t>
            </a:r>
            <a:r>
              <a:rPr lang="en-US" sz="2800" b="1" dirty="0">
                <a:solidFill>
                  <a:srgbClr val="0000FF"/>
                </a:solidFill>
                <a:latin typeface="Calisto MT" panose="02040603050505030304" pitchFamily="18" charset="0"/>
              </a:rPr>
              <a:t>translation</a:t>
            </a:r>
            <a:r>
              <a:rPr lang="en-US" sz="2800" dirty="0" smtClean="0">
                <a:latin typeface="Calisto MT" panose="0204060305050503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sto MT" panose="02040603050505030304" pitchFamily="18" charset="0"/>
              </a:rPr>
              <a:t>Each nucleotide in a DNA chain is linked to another via </a:t>
            </a:r>
            <a:r>
              <a:rPr lang="en-US" sz="2800" dirty="0" smtClean="0">
                <a:solidFill>
                  <a:srgbClr val="C00000"/>
                </a:solidFill>
                <a:latin typeface="Calisto MT" panose="02040603050505030304" pitchFamily="18" charset="0"/>
              </a:rPr>
              <a:t>3</a:t>
            </a:r>
            <a:r>
              <a:rPr lang="en-US" sz="2800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800" dirty="0" smtClean="0">
                <a:solidFill>
                  <a:srgbClr val="C00000"/>
                </a:solidFill>
                <a:latin typeface="Calisto MT" panose="02040603050505030304" pitchFamily="18" charset="0"/>
              </a:rPr>
              <a:t>-5</a:t>
            </a: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800" dirty="0" smtClean="0">
                <a:solidFill>
                  <a:srgbClr val="C00000"/>
                </a:solidFill>
                <a:latin typeface="Calisto MT" panose="02040603050505030304" pitchFamily="18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sto MT" panose="02040603050505030304" pitchFamily="18" charset="0"/>
              </a:rPr>
              <a:t>phosphodiester bond</a:t>
            </a:r>
            <a:r>
              <a:rPr lang="en-US" sz="2800" dirty="0">
                <a:latin typeface="Calisto MT" panose="02040603050505030304" pitchFamily="18" charset="0"/>
              </a:rPr>
              <a:t>. </a:t>
            </a:r>
            <a:endParaRPr lang="en-US" sz="2800" dirty="0" smtClean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Primary structure of DNA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91" y="1106125"/>
            <a:ext cx="4426511" cy="5120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74" y="1014685"/>
            <a:ext cx="3978558" cy="5212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361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Primary structure of DNA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59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5" y="1018448"/>
            <a:ext cx="4112450" cy="3566160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052986" y="1058852"/>
            <a:ext cx="4856147" cy="3566160"/>
            <a:chOff x="4810706" y="1308248"/>
            <a:chExt cx="4375373" cy="32131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9"/>
            <a:stretch/>
          </p:blipFill>
          <p:spPr>
            <a:xfrm>
              <a:off x="5030207" y="1308248"/>
              <a:ext cx="3799894" cy="3213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525"/>
            <a:stretch/>
          </p:blipFill>
          <p:spPr>
            <a:xfrm>
              <a:off x="4810706" y="1824185"/>
              <a:ext cx="219501" cy="21812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21" r="-1547" b="17354"/>
            <a:stretch/>
          </p:blipFill>
          <p:spPr>
            <a:xfrm>
              <a:off x="8913124" y="1763639"/>
              <a:ext cx="272955" cy="18027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45910" y="4895361"/>
            <a:ext cx="1124689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The two complimentary strands </a:t>
            </a:r>
            <a:r>
              <a:rPr lang="en-US" sz="2200" dirty="0">
                <a:latin typeface="Calisto MT" panose="02040603050505030304" pitchFamily="18" charset="0"/>
              </a:rPr>
              <a:t>of </a:t>
            </a:r>
            <a:r>
              <a:rPr lang="en-US" sz="2200" b="1" dirty="0" smtClean="0">
                <a:latin typeface="Calisto MT" panose="02040603050505030304" pitchFamily="18" charset="0"/>
              </a:rPr>
              <a:t>polynucleotide</a:t>
            </a:r>
            <a:r>
              <a:rPr lang="en-US" sz="2200" dirty="0">
                <a:latin typeface="Calisto MT" panose="02040603050505030304" pitchFamily="18" charset="0"/>
              </a:rPr>
              <a:t> run </a:t>
            </a:r>
            <a:r>
              <a:rPr lang="en-US" sz="2200" dirty="0" smtClean="0">
                <a:latin typeface="Calisto MT" panose="02040603050505030304" pitchFamily="18" charset="0"/>
              </a:rPr>
              <a:t>antiparallel (opposite direction), </a:t>
            </a:r>
            <a:r>
              <a:rPr lang="en-US" sz="2200" dirty="0">
                <a:latin typeface="Calisto MT" panose="02040603050505030304" pitchFamily="18" charset="0"/>
              </a:rPr>
              <a:t>meaning </a:t>
            </a:r>
            <a:r>
              <a:rPr lang="en-US" sz="2200" dirty="0" smtClean="0">
                <a:latin typeface="Calisto MT" panose="02040603050505030304" pitchFamily="18" charset="0"/>
              </a:rPr>
              <a:t>one</a:t>
            </a:r>
            <a:r>
              <a:rPr lang="en-US" sz="2200" dirty="0">
                <a:latin typeface="Calisto MT" panose="02040603050505030304" pitchFamily="18" charset="0"/>
              </a:rPr>
              <a:t> DNA strand </a:t>
            </a:r>
            <a:r>
              <a:rPr lang="en-US" sz="2200" dirty="0" smtClean="0">
                <a:latin typeface="Calisto MT" panose="02040603050505030304" pitchFamily="18" charset="0"/>
              </a:rPr>
              <a:t>from 5</a:t>
            </a: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200" dirty="0" smtClean="0">
                <a:latin typeface="Calisto MT" panose="02040603050505030304" pitchFamily="18" charset="0"/>
              </a:rPr>
              <a:t>-3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200" dirty="0" smtClean="0">
                <a:latin typeface="Calisto MT" panose="02040603050505030304" pitchFamily="18" charset="0"/>
              </a:rPr>
              <a:t> end and other from 3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′</a:t>
            </a:r>
            <a:r>
              <a:rPr lang="en-US" sz="2200" dirty="0" smtClean="0">
                <a:latin typeface="Calisto MT" panose="02040603050505030304" pitchFamily="18" charset="0"/>
              </a:rPr>
              <a:t>-5’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alisto MT" panose="02040603050505030304" pitchFamily="18" charset="0"/>
              </a:rPr>
              <a:t>Hydrogen bonds</a:t>
            </a:r>
            <a:r>
              <a:rPr lang="en-US" sz="2200" dirty="0" smtClean="0">
                <a:latin typeface="Calisto MT" panose="02040603050505030304" pitchFamily="18" charset="0"/>
              </a:rPr>
              <a:t> b/w base pairs to provide stability and proper distance in two strands.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 </a:t>
            </a:r>
            <a:r>
              <a:rPr lang="en-US" sz="2200" b="1" dirty="0" smtClean="0">
                <a:latin typeface="Calisto MT" panose="02040603050505030304" pitchFamily="18" charset="0"/>
              </a:rPr>
              <a:t>2 hydrogen bonds </a:t>
            </a:r>
            <a:r>
              <a:rPr lang="en-US" sz="2200" dirty="0" smtClean="0">
                <a:latin typeface="Calisto MT" panose="02040603050505030304" pitchFamily="18" charset="0"/>
              </a:rPr>
              <a:t>between </a:t>
            </a:r>
            <a:r>
              <a:rPr lang="en-US" sz="2200" dirty="0">
                <a:latin typeface="Calisto MT" panose="02040603050505030304" pitchFamily="18" charset="0"/>
              </a:rPr>
              <a:t>the </a:t>
            </a:r>
            <a:r>
              <a:rPr lang="en-US" sz="2200" dirty="0" smtClean="0">
                <a:latin typeface="Calisto MT" panose="02040603050505030304" pitchFamily="18" charset="0"/>
              </a:rPr>
              <a:t>base pairs </a:t>
            </a:r>
            <a:r>
              <a:rPr lang="en-US" sz="2200" b="1" dirty="0">
                <a:latin typeface="Calisto MT" panose="02040603050505030304" pitchFamily="18" charset="0"/>
              </a:rPr>
              <a:t>A-T</a:t>
            </a:r>
            <a:r>
              <a:rPr lang="en-US" sz="2200" dirty="0">
                <a:latin typeface="Calisto MT" panose="020406030505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listo MT" panose="02040603050505030304" pitchFamily="18" charset="0"/>
              </a:rPr>
              <a:t> </a:t>
            </a:r>
            <a:r>
              <a:rPr lang="en-US" sz="2200" b="1" dirty="0" smtClean="0">
                <a:latin typeface="Calisto MT" panose="02040603050505030304" pitchFamily="18" charset="0"/>
              </a:rPr>
              <a:t>3 hydrogen bonds </a:t>
            </a:r>
            <a:r>
              <a:rPr lang="en-US" sz="2200" dirty="0" smtClean="0">
                <a:latin typeface="Calisto MT" panose="02040603050505030304" pitchFamily="18" charset="0"/>
              </a:rPr>
              <a:t>between </a:t>
            </a:r>
            <a:r>
              <a:rPr lang="en-US" sz="2200" dirty="0">
                <a:latin typeface="Calisto MT" panose="02040603050505030304" pitchFamily="18" charset="0"/>
              </a:rPr>
              <a:t>the </a:t>
            </a:r>
            <a:r>
              <a:rPr lang="en-US" sz="2200" dirty="0" smtClean="0">
                <a:latin typeface="Calisto MT" panose="02040603050505030304" pitchFamily="18" charset="0"/>
              </a:rPr>
              <a:t>base pairs </a:t>
            </a:r>
            <a:r>
              <a:rPr lang="en-US" sz="2200" b="1" dirty="0">
                <a:latin typeface="Calisto MT" panose="02040603050505030304" pitchFamily="18" charset="0"/>
              </a:rPr>
              <a:t>G-C</a:t>
            </a:r>
            <a:r>
              <a:rPr lang="en-US" sz="2200" dirty="0">
                <a:latin typeface="Calisto MT" panose="02040603050505030304" pitchFamily="18" charset="0"/>
              </a:rPr>
              <a:t>.</a:t>
            </a:r>
            <a:endParaRPr lang="en-US" sz="2200" dirty="0" smtClean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535216" y="420313"/>
            <a:ext cx="7150177" cy="4603392"/>
            <a:chOff x="1535216" y="544853"/>
            <a:chExt cx="9093199" cy="5854341"/>
          </a:xfrm>
        </p:grpSpPr>
        <p:sp>
          <p:nvSpPr>
            <p:cNvPr id="5" name="Rectangle 4"/>
            <p:cNvSpPr/>
            <p:nvPr/>
          </p:nvSpPr>
          <p:spPr>
            <a:xfrm>
              <a:off x="1535216" y="544853"/>
              <a:ext cx="4938114" cy="743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3200" b="1" i="1" dirty="0">
                  <a:solidFill>
                    <a:srgbClr val="FF0000"/>
                  </a:solidFill>
                  <a:latin typeface="Calisto MT" panose="02040603050505030304" pitchFamily="18" charset="0"/>
                </a:rPr>
                <a:t>R.H. </a:t>
              </a:r>
              <a:r>
                <a:rPr lang="en-US" sz="3200" b="1" i="1" dirty="0" smtClean="0">
                  <a:solidFill>
                    <a:srgbClr val="FF0000"/>
                  </a:solidFill>
                  <a:latin typeface="Calisto MT" panose="02040603050505030304" pitchFamily="18" charset="0"/>
                </a:rPr>
                <a:t>Whittaker’s</a:t>
              </a:r>
              <a:endParaRPr lang="en-US" sz="3200" b="1" dirty="0">
                <a:latin typeface="Calisto MT" panose="02040603050505030304" pitchFamily="18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217" y="1288159"/>
              <a:ext cx="9093198" cy="511103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73206" y="5302577"/>
            <a:ext cx="8420669" cy="1015663"/>
          </a:xfrm>
          <a:prstGeom prst="rect">
            <a:avLst/>
          </a:prstGeom>
          <a:solidFill>
            <a:srgbClr val="FEFE86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sto MT" panose="02040603050505030304" pitchFamily="18" charset="0"/>
              </a:rPr>
              <a:t>Every living being on earth is referred through its binomial nomenclature which consist of its genus and species name. Ex. </a:t>
            </a:r>
            <a:r>
              <a:rPr lang="en-US" sz="20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Bacillus </a:t>
            </a:r>
            <a:r>
              <a:rPr lang="en-US" sz="2000" dirty="0" err="1" smtClean="0">
                <a:solidFill>
                  <a:srgbClr val="FF0000"/>
                </a:solidFill>
                <a:latin typeface="Calisto MT" panose="02040603050505030304" pitchFamily="18" charset="0"/>
              </a:rPr>
              <a:t>subtillis</a:t>
            </a:r>
            <a:r>
              <a:rPr lang="en-US" sz="20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 </a:t>
            </a:r>
            <a:r>
              <a:rPr lang="en-US" sz="2000" dirty="0" smtClean="0">
                <a:latin typeface="Calisto MT" panose="02040603050505030304" pitchFamily="18" charset="0"/>
              </a:rPr>
              <a:t>(bacteria, used in antibiotic production), Homo sapiens (wise man).</a:t>
            </a:r>
            <a:endParaRPr lang="en-US" sz="2000" dirty="0">
              <a:latin typeface="Calisto MT" panose="0204060305050503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321421" y="464273"/>
            <a:ext cx="2103120" cy="5979962"/>
            <a:chOff x="9321421" y="464273"/>
            <a:chExt cx="2103120" cy="5979962"/>
          </a:xfrm>
        </p:grpSpPr>
        <p:sp>
          <p:nvSpPr>
            <p:cNvPr id="2" name="TextBox 1"/>
            <p:cNvSpPr txBox="1"/>
            <p:nvPr/>
          </p:nvSpPr>
          <p:spPr>
            <a:xfrm>
              <a:off x="9321421" y="464273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Domain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321421" y="1270251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Kingdom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1421" y="2073198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Phylum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21421" y="2846959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Class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1421" y="3628299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Order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21421" y="4413056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Family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21421" y="5197813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Genus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321421" y="5982570"/>
              <a:ext cx="210312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sto MT" panose="02040603050505030304" pitchFamily="18" charset="0"/>
                </a:rPr>
                <a:t>Species</a:t>
              </a:r>
              <a:endParaRPr lang="en-US" sz="2400" b="1" dirty="0">
                <a:latin typeface="Calisto MT" panose="02040603050505030304" pitchFamily="18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  <a:endCxn id="7" idx="0"/>
            </p:cNvCxnSpPr>
            <p:nvPr/>
          </p:nvCxnSpPr>
          <p:spPr>
            <a:xfrm>
              <a:off x="10372981" y="925938"/>
              <a:ext cx="0" cy="3443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0361605" y="1747083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0377525" y="2540929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352502" y="3321130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0341126" y="4101334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0329750" y="4881536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0332025" y="5648089"/>
              <a:ext cx="0" cy="3306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DNA Double Helix </a:t>
            </a:r>
            <a:r>
              <a:rPr lang="en-US" sz="3600" b="1" i="1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(Watson and Crick model)</a:t>
            </a:r>
            <a:endParaRPr lang="en-US" sz="3600" b="1" i="1" dirty="0">
              <a:solidFill>
                <a:srgbClr val="0000FF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62768" y="114626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The double helical structure of the DNA was predicted by </a:t>
            </a:r>
            <a:r>
              <a:rPr lang="en-US" sz="2400" b="1" dirty="0">
                <a:solidFill>
                  <a:srgbClr val="0000FF"/>
                </a:solidFill>
                <a:latin typeface="Calisto MT" panose="02040603050505030304" pitchFamily="18" charset="0"/>
              </a:rPr>
              <a:t>James Watson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 and </a:t>
            </a:r>
            <a:r>
              <a:rPr lang="en-US" sz="2400" b="1" dirty="0">
                <a:solidFill>
                  <a:srgbClr val="0000FF"/>
                </a:solidFill>
                <a:latin typeface="Calisto MT" panose="02040603050505030304" pitchFamily="18" charset="0"/>
              </a:rPr>
              <a:t>Francis Crick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 in 1953 (</a:t>
            </a:r>
            <a:r>
              <a:rPr lang="en-US" sz="2400" i="1" dirty="0">
                <a:solidFill>
                  <a:srgbClr val="FF0000"/>
                </a:solidFill>
                <a:latin typeface="Calisto MT" panose="02040603050505030304" pitchFamily="18" charset="0"/>
              </a:rPr>
              <a:t>Nobel Prize, 1962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Spirals are made of two sugar-phosphate backbone connected by 4 complimentary  base pairs.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264848" y="2646844"/>
            <a:ext cx="3339462" cy="2677817"/>
            <a:chOff x="7264848" y="2346593"/>
            <a:chExt cx="3339462" cy="26778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848" y="2346593"/>
              <a:ext cx="3291840" cy="22004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916925" y="4655078"/>
              <a:ext cx="1687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sto MT" panose="02040603050505030304" pitchFamily="18" charset="0"/>
                </a:rPr>
                <a:t>James Watson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27317" y="4645237"/>
              <a:ext cx="1614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sto MT" panose="02040603050505030304" pitchFamily="18" charset="0"/>
                </a:rPr>
                <a:t>Francis Crick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6036" y="1037231"/>
            <a:ext cx="4861451" cy="5643300"/>
            <a:chOff x="696036" y="1037231"/>
            <a:chExt cx="4861451" cy="56433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4" t="3934" r="2844"/>
            <a:stretch/>
          </p:blipFill>
          <p:spPr>
            <a:xfrm>
              <a:off x="877814" y="1102691"/>
              <a:ext cx="4679673" cy="55778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96036" y="1037231"/>
              <a:ext cx="1528549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17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DNA double helix model (contd.)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565" y="1358568"/>
            <a:ext cx="5238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Two strands of DNA are held together by hydrogen bonds.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Diameter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of DNA = 2 nm (20 </a:t>
            </a:r>
            <a:r>
              <a:rPr lang="en-US" sz="2400" dirty="0" err="1">
                <a:solidFill>
                  <a:srgbClr val="000000"/>
                </a:solidFill>
                <a:latin typeface="Calisto MT" panose="02040603050505030304" pitchFamily="18" charset="0"/>
              </a:rPr>
              <a:t>A</a:t>
            </a:r>
            <a:r>
              <a:rPr lang="en-US" sz="2400" baseline="30000" dirty="0" err="1">
                <a:solidFill>
                  <a:srgbClr val="000000"/>
                </a:solidFill>
                <a:latin typeface="Calisto MT" panose="02040603050505030304" pitchFamily="18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).</a:t>
            </a:r>
            <a:endParaRPr lang="en-US" sz="24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sto MT" panose="02040603050505030304" pitchFamily="18" charset="0"/>
              </a:rPr>
              <a:t>One helix turn or spiral coil (34 </a:t>
            </a:r>
            <a:r>
              <a:rPr lang="en-US" sz="2400" dirty="0" err="1">
                <a:latin typeface="Calisto MT" panose="02040603050505030304" pitchFamily="18" charset="0"/>
              </a:rPr>
              <a:t>A</a:t>
            </a:r>
            <a:r>
              <a:rPr lang="en-US" sz="2400" baseline="30000" dirty="0" err="1">
                <a:latin typeface="Calisto MT" panose="02040603050505030304" pitchFamily="18" charset="0"/>
              </a:rPr>
              <a:t>o</a:t>
            </a:r>
            <a:r>
              <a:rPr lang="en-US" sz="2400" dirty="0">
                <a:latin typeface="Calisto MT" panose="02040603050505030304" pitchFamily="18" charset="0"/>
              </a:rPr>
              <a:t>) has </a:t>
            </a:r>
            <a:r>
              <a:rPr lang="en-US" sz="2400" dirty="0" smtClean="0">
                <a:latin typeface="Calisto MT" panose="02040603050505030304" pitchFamily="18" charset="0"/>
              </a:rPr>
              <a:t>~10 </a:t>
            </a:r>
            <a:r>
              <a:rPr lang="en-US" sz="2400" dirty="0">
                <a:latin typeface="Calisto MT" panose="02040603050505030304" pitchFamily="18" charset="0"/>
              </a:rPr>
              <a:t>base pairs (or 10 nucleotides</a:t>
            </a:r>
            <a:r>
              <a:rPr lang="en-US" sz="2400" dirty="0" smtClean="0">
                <a:latin typeface="Calisto MT" panose="02040603050505030304" pitchFamily="18" charset="0"/>
              </a:rPr>
              <a:t>).</a:t>
            </a:r>
            <a:endParaRPr lang="en-US" sz="2400" dirty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</a:rPr>
              <a:t>Distance between two base pairs is 3.4 </a:t>
            </a:r>
            <a:r>
              <a:rPr lang="en-US" sz="2400" dirty="0" err="1">
                <a:solidFill>
                  <a:srgbClr val="000000"/>
                </a:solidFill>
                <a:latin typeface="Calisto MT" panose="02040603050505030304" pitchFamily="18" charset="0"/>
              </a:rPr>
              <a:t>A</a:t>
            </a:r>
            <a:r>
              <a:rPr lang="en-US" sz="2400" baseline="30000" dirty="0" err="1">
                <a:solidFill>
                  <a:srgbClr val="000000"/>
                </a:solidFill>
                <a:latin typeface="Calisto MT" panose="02040603050505030304" pitchFamily="18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.</a:t>
            </a:r>
            <a:endParaRPr lang="en-US" sz="2400" dirty="0" smtClean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Different geometrical arrangement of base pairs create grooves in DNA.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Major groove size = 22 </a:t>
            </a:r>
            <a:r>
              <a:rPr lang="en-US" sz="2400" dirty="0" err="1" smtClean="0">
                <a:latin typeface="Calisto MT" panose="02040603050505030304" pitchFamily="18" charset="0"/>
              </a:rPr>
              <a:t>A</a:t>
            </a:r>
            <a:r>
              <a:rPr lang="en-US" sz="2400" baseline="30000" dirty="0" err="1" smtClean="0">
                <a:latin typeface="Calisto MT" panose="02040603050505030304" pitchFamily="18" charset="0"/>
              </a:rPr>
              <a:t>o</a:t>
            </a:r>
            <a:endParaRPr lang="en-US" sz="2400" baseline="30000" dirty="0" smtClean="0">
              <a:latin typeface="Calisto MT" panose="02040603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sto MT" panose="02040603050505030304" pitchFamily="18" charset="0"/>
              </a:rPr>
              <a:t>Minor groove size = 12 </a:t>
            </a:r>
            <a:r>
              <a:rPr lang="en-US" sz="2400" dirty="0" err="1" smtClean="0">
                <a:latin typeface="Calisto MT" panose="02040603050505030304" pitchFamily="18" charset="0"/>
              </a:rPr>
              <a:t>A</a:t>
            </a:r>
            <a:r>
              <a:rPr lang="en-US" sz="2400" baseline="30000" dirty="0" err="1" smtClean="0">
                <a:latin typeface="Calisto MT" panose="02040603050505030304" pitchFamily="18" charset="0"/>
              </a:rPr>
              <a:t>o</a:t>
            </a:r>
            <a:endParaRPr lang="en-US" sz="2400" baseline="30000" dirty="0">
              <a:latin typeface="Calisto MT" panose="020406030505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t="20697" r="13980" b="7463"/>
          <a:stretch/>
        </p:blipFill>
        <p:spPr>
          <a:xfrm>
            <a:off x="259307" y="1466776"/>
            <a:ext cx="5994007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7" y="343185"/>
            <a:ext cx="9006671" cy="606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47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Ribonucleic acid (RNA)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618" y="1160123"/>
            <a:ext cx="108200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It is found throughout the cell, transfers the genetic information from nucleus to cytoplasm.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Made of Ribose sugar + Phosphate group + Nitrogenous base: A, G, C, </a:t>
            </a:r>
            <a:r>
              <a:rPr lang="en-US" sz="2400" b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U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(</a:t>
            </a:r>
            <a:r>
              <a:rPr lang="en-US" sz="2400" b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not T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aseline="300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Three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types: 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m-RNA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messenger 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, complementary copy of DNA, carries genetic information from DNA, acts as template for protein synthesis)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t-RNA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transfer 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, carrier molecule of amino acid from cytoplasm to site of protein synthesis)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00FF"/>
                </a:solidFill>
                <a:latin typeface="Calisto MT" panose="02040603050505030304" pitchFamily="18" charset="0"/>
              </a:rPr>
              <a:t>r-RNA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 (</a:t>
            </a:r>
            <a:r>
              <a:rPr lang="en-US" sz="2400" i="1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ribosomal RNA</a:t>
            </a: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, assembly site for protein synthesis in ribosome,75% of total RNA)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Single stranded chain of nucleotide, smaller than DNA.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Used for protein synthesis.</a:t>
            </a:r>
          </a:p>
        </p:txBody>
      </p:sp>
    </p:spTree>
    <p:extLst>
      <p:ext uri="{BB962C8B-B14F-4D97-AF65-F5344CB8AC3E}">
        <p14:creationId xmlns:p14="http://schemas.microsoft.com/office/powerpoint/2010/main" val="16840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21226" y="211213"/>
            <a:ext cx="9483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DNA vs. RNA</a:t>
            </a:r>
            <a:endParaRPr lang="en-US" sz="3600" b="1" i="1" dirty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885" y="829986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5" y="1448760"/>
            <a:ext cx="6429383" cy="4696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439" y="974424"/>
            <a:ext cx="390490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9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Fresh Marigold Flower at Rs 60/kilogram | Yashwant Nagar | Pune | ID:  203089077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7" y="139516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6 Free CC0 Sunflower Stock Photos - StockSnap.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461" y="1522920"/>
            <a:ext cx="6732278" cy="483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Rose Flower Red - Free photo on Pixa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7" y="469062"/>
            <a:ext cx="4166647" cy="6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wer Color Meanings | Significance of Flower Colors | Petal Ta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23" y="1762813"/>
            <a:ext cx="6714503" cy="37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27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3156" y="257857"/>
            <a:ext cx="8989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Biology to Engineers ?</a:t>
            </a:r>
            <a:endParaRPr lang="en-US" sz="3600" b="1" dirty="0">
              <a:solidFill>
                <a:srgbClr val="0000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1885" y="931347"/>
            <a:ext cx="121615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8208" y="1331277"/>
            <a:ext cx="103888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To find solutions to challenges (</a:t>
            </a:r>
            <a:r>
              <a:rPr lang="en-US" sz="28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birds to fly, leaf to super-hydrophobic materials, photosynthesis to solar cells, fish to streamlined bodies, etc.</a:t>
            </a:r>
            <a:r>
              <a:rPr lang="en-US" sz="2800" dirty="0" smtClean="0">
                <a:latin typeface="Calisto MT" panose="02040603050505030304" pitchFamily="18" charset="0"/>
              </a:rPr>
              <a:t>)</a:t>
            </a:r>
          </a:p>
          <a:p>
            <a:endParaRPr lang="en-US" sz="2800" dirty="0" smtClean="0"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Search for sustainability and green processes </a:t>
            </a:r>
            <a:r>
              <a:rPr lang="en-US" sz="28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(life forms have evolved and co-existed in harmony with their surroundings for million of years, if we need solutions, find it how biology does it: </a:t>
            </a:r>
            <a:r>
              <a:rPr lang="en-US" sz="2800" dirty="0" smtClean="0">
                <a:solidFill>
                  <a:srgbClr val="002060"/>
                </a:solidFill>
                <a:latin typeface="Calisto MT" panose="02040603050505030304" pitchFamily="18" charset="0"/>
              </a:rPr>
              <a:t>biomimicry</a:t>
            </a:r>
            <a:r>
              <a:rPr lang="en-US" sz="28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0000"/>
              </a:solidFill>
              <a:latin typeface="Calisto MT" panose="02040603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sto MT" panose="02040603050505030304" pitchFamily="18" charset="0"/>
              </a:rPr>
              <a:t>Wellness (health: physical and mental): </a:t>
            </a:r>
            <a:r>
              <a:rPr lang="en-US" sz="2800" dirty="0" smtClean="0">
                <a:solidFill>
                  <a:srgbClr val="FF0000"/>
                </a:solidFill>
                <a:latin typeface="Calisto MT" panose="02040603050505030304" pitchFamily="18" charset="0"/>
              </a:rPr>
              <a:t>better understanding of cell, its process and systems as </a:t>
            </a:r>
            <a:r>
              <a:rPr lang="en-US" sz="2800" smtClean="0">
                <a:solidFill>
                  <a:srgbClr val="FF0000"/>
                </a:solidFill>
                <a:latin typeface="Calisto MT" panose="02040603050505030304" pitchFamily="18" charset="0"/>
              </a:rPr>
              <a:t>a whole.</a:t>
            </a:r>
            <a:endParaRPr lang="en-US" sz="2800" dirty="0" smtClean="0">
              <a:solidFill>
                <a:srgbClr val="FF0000"/>
              </a:solidFill>
              <a:latin typeface="Calisto MT" panose="0204060305050503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B986-A543-427F-96BD-806A176C56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2641</Words>
  <Application>Microsoft Office PowerPoint</Application>
  <PresentationFormat>Widescreen</PresentationFormat>
  <Paragraphs>409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Calisto MT</vt:lpstr>
      <vt:lpstr>Cambria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Gupta</dc:creator>
  <cp:lastModifiedBy>MahendraCbe</cp:lastModifiedBy>
  <cp:revision>351</cp:revision>
  <dcterms:created xsi:type="dcterms:W3CDTF">2020-03-01T15:19:44Z</dcterms:created>
  <dcterms:modified xsi:type="dcterms:W3CDTF">2023-04-10T12:57:06Z</dcterms:modified>
</cp:coreProperties>
</file>